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Rubik Medium"/>
      <p:regular r:id="rId54"/>
      <p:bold r:id="rId55"/>
      <p:italic r:id="rId56"/>
      <p:boldItalic r:id="rId57"/>
    </p:embeddedFont>
    <p:embeddedFont>
      <p:font typeface="Rubik Light"/>
      <p:regular r:id="rId58"/>
      <p:bold r:id="rId59"/>
      <p:italic r:id="rId60"/>
      <p:boldItalic r:id="rId61"/>
    </p:embeddedFont>
    <p:embeddedFont>
      <p:font typeface="Lato"/>
      <p:regular r:id="rId62"/>
      <p:bold r:id="rId63"/>
      <p:italic r:id="rId64"/>
      <p:boldItalic r:id="rId65"/>
    </p:embeddedFont>
    <p:embeddedFont>
      <p:font typeface="Rubik"/>
      <p:regular r:id="rId66"/>
      <p:bold r:id="rId67"/>
      <p:italic r:id="rId68"/>
      <p:boldItalic r:id="rId69"/>
    </p:embeddedFont>
    <p:embeddedFont>
      <p:font typeface="Helvetica Neue Ligh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5530FBE-C711-45D2-AA08-758257B93D12}">
  <a:tblStyle styleId="{55530FBE-C711-45D2-AA08-758257B93D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regular.fntdata"/><Relationship Id="rId61" Type="http://schemas.openxmlformats.org/officeDocument/2006/relationships/font" Target="fonts/RubikLight-boldItalic.fntdata"/><Relationship Id="rId20" Type="http://schemas.openxmlformats.org/officeDocument/2006/relationships/slide" Target="slides/slide13.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5.xml"/><Relationship Id="rId66" Type="http://schemas.openxmlformats.org/officeDocument/2006/relationships/font" Target="fonts/Rubik-regular.fntdata"/><Relationship Id="rId21" Type="http://schemas.openxmlformats.org/officeDocument/2006/relationships/slide" Target="slides/slide14.xml"/><Relationship Id="rId65" Type="http://schemas.openxmlformats.org/officeDocument/2006/relationships/font" Target="fonts/Lato-boldItalic.fntdata"/><Relationship Id="rId24" Type="http://schemas.openxmlformats.org/officeDocument/2006/relationships/slide" Target="slides/slide17.xml"/><Relationship Id="rId68" Type="http://schemas.openxmlformats.org/officeDocument/2006/relationships/font" Target="fonts/Rubik-italic.fntdata"/><Relationship Id="rId23" Type="http://schemas.openxmlformats.org/officeDocument/2006/relationships/slide" Target="slides/slide16.xml"/><Relationship Id="rId67" Type="http://schemas.openxmlformats.org/officeDocument/2006/relationships/font" Target="fonts/Rubik-bold.fntdata"/><Relationship Id="rId60" Type="http://schemas.openxmlformats.org/officeDocument/2006/relationships/font" Target="fonts/RubikLight-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ubik-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ubikMedium-bold.fntdata"/><Relationship Id="rId10" Type="http://schemas.openxmlformats.org/officeDocument/2006/relationships/slide" Target="slides/slide3.xml"/><Relationship Id="rId54" Type="http://schemas.openxmlformats.org/officeDocument/2006/relationships/font" Target="fonts/RubikMedium-regular.fntdata"/><Relationship Id="rId13" Type="http://schemas.openxmlformats.org/officeDocument/2006/relationships/slide" Target="slides/slide6.xml"/><Relationship Id="rId57" Type="http://schemas.openxmlformats.org/officeDocument/2006/relationships/font" Target="fonts/RubikMedium-boldItalic.fntdata"/><Relationship Id="rId12" Type="http://schemas.openxmlformats.org/officeDocument/2006/relationships/slide" Target="slides/slide5.xml"/><Relationship Id="rId56" Type="http://schemas.openxmlformats.org/officeDocument/2006/relationships/font" Target="fonts/RubikMedium-italic.fntdata"/><Relationship Id="rId15" Type="http://schemas.openxmlformats.org/officeDocument/2006/relationships/slide" Target="slides/slide8.xml"/><Relationship Id="rId59" Type="http://schemas.openxmlformats.org/officeDocument/2006/relationships/font" Target="fonts/RubikLight-bold.fntdata"/><Relationship Id="rId14" Type="http://schemas.openxmlformats.org/officeDocument/2006/relationships/slide" Target="slides/slide7.xml"/><Relationship Id="rId58" Type="http://schemas.openxmlformats.org/officeDocument/2006/relationships/font" Target="fonts/Rubik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6Sp8zOjxyOxCHEJ4Se9xZebvY4RxmlpP0sNvlZscU/edit#slide=id.g6d7104af44_0_21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d8753a0a8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d8753a0a8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¡RECUERDEN </a:t>
            </a:r>
            <a:r>
              <a:rPr b="1" lang="es" sz="1800">
                <a:solidFill>
                  <a:srgbClr val="E1446D"/>
                </a:solidFill>
                <a:latin typeface="Rubik"/>
                <a:ea typeface="Rubik"/>
                <a:cs typeface="Rubik"/>
                <a:sym typeface="Rubik"/>
              </a:rPr>
              <a:t>TOMAR ASISTENCIA</a:t>
            </a:r>
            <a:r>
              <a:rPr lang="es" sz="1800">
                <a:latin typeface="Rubik Light"/>
                <a:ea typeface="Rubik Light"/>
                <a:cs typeface="Rubik Light"/>
                <a:sym typeface="Rubik Light"/>
              </a:rPr>
              <a:t> utilizando el link a Google Forms que recibieron!</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d8753a0a8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d8753a0a8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d8753a0a8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d8753a0a8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d8753a0a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d8753a0a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d8753a0a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8753a0a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d8753a0a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d8753a0a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d8753a0a8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d8753a0a8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d8753a0a8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d8753a0a8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d8753a0a8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d8753a0a8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d8753a0a8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d8753a0a8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d8753a0a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d8753a0a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d8753a0a8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8753a0a8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d8753a0a8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d8753a0a8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d8753a0a8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d8753a0a8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d8753a0a8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d8753a0a8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d8753a0a8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d8753a0a8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d8753a0a8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d8753a0a8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d8753a0a8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d8753a0a8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8753a0a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8753a0a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d8753a0a8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d8753a0a8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d8753a0a8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d8753a0a8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d8753a0a8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d8753a0a8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d8753a0a8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d8753a0a8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Light"/>
              <a:buChar char="-"/>
            </a:pPr>
            <a:r>
              <a:rPr lang="es" sz="1400">
                <a:latin typeface="Rubik"/>
                <a:ea typeface="Rubik"/>
                <a:cs typeface="Rubik"/>
                <a:sym typeface="Rubik"/>
              </a:rPr>
              <a:t>¿Cómo anduvieron? </a:t>
            </a:r>
            <a:r>
              <a:rPr b="1" lang="es" sz="1400">
                <a:solidFill>
                  <a:srgbClr val="E1446D"/>
                </a:solidFill>
                <a:latin typeface="Rubik"/>
                <a:ea typeface="Rubik"/>
                <a:cs typeface="Rubik"/>
                <a:sym typeface="Rubik"/>
              </a:rPr>
              <a:t>(20 mins)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Repaso: </a:t>
            </a:r>
            <a:r>
              <a:rPr b="1" lang="es" sz="1400">
                <a:solidFill>
                  <a:srgbClr val="E1446D"/>
                </a:solidFill>
                <a:latin typeface="Rubik"/>
                <a:ea typeface="Rubik"/>
                <a:cs typeface="Rubik"/>
                <a:sym typeface="Rubik"/>
              </a:rPr>
              <a:t>(10 mins)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Explicación: Optimización de Hiperparámetros </a:t>
            </a:r>
            <a:r>
              <a:rPr b="1" lang="es" sz="1400">
                <a:solidFill>
                  <a:srgbClr val="E1446D"/>
                </a:solidFill>
                <a:latin typeface="Rubik"/>
                <a:ea typeface="Rubik"/>
                <a:cs typeface="Rubik"/>
                <a:sym typeface="Rubik"/>
              </a:rPr>
              <a:t>(30 minutos)</a:t>
            </a:r>
            <a:endParaRPr b="1" sz="1400">
              <a:solidFill>
                <a:srgbClr val="E1446D"/>
              </a:solidFill>
              <a:latin typeface="Rubik"/>
              <a:ea typeface="Rubik"/>
              <a:cs typeface="Rubik"/>
              <a:sym typeface="Rubik"/>
            </a:endParaRPr>
          </a:p>
          <a:p>
            <a:pPr indent="-317500" lvl="0" marL="457200" rtl="0" algn="l">
              <a:spcBef>
                <a:spcPts val="0"/>
              </a:spcBef>
              <a:spcAft>
                <a:spcPts val="0"/>
              </a:spcAft>
              <a:buClr>
                <a:srgbClr val="E1446D"/>
              </a:buClr>
              <a:buSzPts val="1400"/>
              <a:buFont typeface="Rubik"/>
              <a:buChar char="-"/>
            </a:pPr>
            <a:r>
              <a:rPr lang="es" sz="1400">
                <a:latin typeface="Rubik"/>
                <a:ea typeface="Rubik"/>
                <a:cs typeface="Rubik"/>
                <a:sym typeface="Rubik"/>
              </a:rPr>
              <a:t>Hands-on + Break  </a:t>
            </a:r>
            <a:r>
              <a:rPr b="1" lang="es" sz="1400">
                <a:solidFill>
                  <a:srgbClr val="E1446D"/>
                </a:solidFill>
                <a:latin typeface="Rubik"/>
                <a:ea typeface="Rubik"/>
                <a:cs typeface="Rubik"/>
                <a:sym typeface="Rubik"/>
              </a:rPr>
              <a:t>(50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Buenas Prácticas de un Data Scientist </a:t>
            </a:r>
            <a:r>
              <a:rPr b="1" lang="es" sz="1400">
                <a:solidFill>
                  <a:srgbClr val="E1446D"/>
                </a:solidFill>
                <a:latin typeface="Rubik"/>
                <a:ea typeface="Rubik"/>
                <a:cs typeface="Rubik"/>
                <a:sym typeface="Rubik"/>
              </a:rPr>
              <a:t>(15 minutos)</a:t>
            </a:r>
            <a:endParaRPr b="1" sz="1400">
              <a:solidFill>
                <a:srgbClr val="E1446D"/>
              </a:solidFill>
              <a:latin typeface="Rubik"/>
              <a:ea typeface="Rubik"/>
              <a:cs typeface="Rubik"/>
              <a:sym typeface="Rubik"/>
            </a:endParaRPr>
          </a:p>
          <a:p>
            <a:pPr indent="0" lvl="0" marL="457200" rtl="0" algn="l">
              <a:spcBef>
                <a:spcPts val="0"/>
              </a:spcBef>
              <a:spcAft>
                <a:spcPts val="0"/>
              </a:spcAft>
              <a:buNone/>
            </a:pPr>
            <a:r>
              <a:rPr lang="es" sz="1400">
                <a:latin typeface="Rubik"/>
                <a:ea typeface="Rubik"/>
                <a:cs typeface="Rubik"/>
                <a:sym typeface="Rubik"/>
              </a:rPr>
              <a:t>Actividad: Lanzamiento Entrega 04 </a:t>
            </a:r>
            <a:r>
              <a:rPr b="1" lang="es" sz="1400">
                <a:solidFill>
                  <a:srgbClr val="E1446D"/>
                </a:solidFill>
                <a:latin typeface="Rubik"/>
                <a:ea typeface="Rubik"/>
                <a:cs typeface="Rubik"/>
                <a:sym typeface="Rubik"/>
              </a:rPr>
              <a:t>(40 minutos)</a:t>
            </a:r>
            <a:endParaRPr b="1" sz="1400">
              <a:solidFill>
                <a:srgbClr val="E1446D"/>
              </a:solidFill>
              <a:latin typeface="Rubik"/>
              <a:ea typeface="Rubik"/>
              <a:cs typeface="Rubik"/>
              <a:sym typeface="Rubik"/>
            </a:endParaRPr>
          </a:p>
          <a:p>
            <a:pPr indent="-317500" lvl="0" marL="457200" rtl="0" algn="l">
              <a:spcBef>
                <a:spcPts val="0"/>
              </a:spcBef>
              <a:spcAft>
                <a:spcPts val="0"/>
              </a:spcAft>
              <a:buSzPts val="1400"/>
              <a:buFont typeface="Rubik Light"/>
              <a:buChar char="-"/>
            </a:pPr>
            <a:r>
              <a:rPr lang="es" sz="1400">
                <a:latin typeface="Rubik"/>
                <a:ea typeface="Rubik"/>
                <a:cs typeface="Rubik"/>
                <a:sym typeface="Rubik"/>
              </a:rPr>
              <a:t>Cierre </a:t>
            </a:r>
            <a:r>
              <a:rPr b="1" lang="es" sz="1400">
                <a:solidFill>
                  <a:srgbClr val="E1446D"/>
                </a:solidFill>
                <a:latin typeface="Rubik"/>
                <a:ea typeface="Rubik"/>
                <a:cs typeface="Rubik"/>
                <a:sym typeface="Rubik"/>
              </a:rPr>
              <a:t>(5 minutos)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d8753a0a8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d8753a0a8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d8753a0a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d8753a0a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d8753a0a8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d8753a0a8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d8753a0a8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6d8753a0a8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d8753a0a8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8753a0a8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d8753a0a8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d8753a0a8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d8753a0a8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d8753a0a8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d8753a0a8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d8753a0a8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d8753a0a8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d8753a0a8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d8753a0a8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d8753a0a8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d8753a0a8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8753a0a8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 Tutores: si quieren, pueden mostrar el </a:t>
            </a:r>
            <a:r>
              <a:rPr b="1" lang="es">
                <a:solidFill>
                  <a:srgbClr val="E1446D"/>
                </a:solidFill>
              </a:rPr>
              <a:t>plan de estudios y el cronograma de encuentros</a:t>
            </a:r>
            <a:r>
              <a:rPr lang="es"/>
              <a:t> para profundizar sobre los contenidos y temas a ver en cada encuentro / semana: </a:t>
            </a:r>
            <a:r>
              <a:rPr lang="es" u="sng">
                <a:solidFill>
                  <a:schemeClr val="accent5"/>
                </a:solidFill>
                <a:hlinkClick r:id="rId2"/>
              </a:rPr>
              <a:t>https://docs.google.com/presentation/d/1yJ6Sp8zOjxyOxCHEJ4Se9xZebvY4RxmlpP0sNvlZscU/edit#slide=id.g6d7104af44_0_217</a:t>
            </a:r>
            <a:endParaRPr b="1" sz="1400">
              <a:solidFill>
                <a:srgbClr val="E1446D"/>
              </a:solidFill>
              <a:latin typeface="Rubik"/>
              <a:ea typeface="Rubik"/>
              <a:cs typeface="Rubik"/>
              <a:sym typeface="Rubik"/>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d8753a0a8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753a0a8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d8753a0a8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d8753a0a8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bien el video está aplicado a redes neuronales, la idea general se debería poder entender sin problemas. Aclarar que, si bien no saben qué representa cada hiperparámetro, las ideas aplican para cualquier modelo de 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d8753a0a8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d8753a0a8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d8753a0a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d8753a0a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d8753a0a8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d8753a0a8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Presentar que vamos a hablar de la Entrega 3 y pasar a la siguiente slide donde detallamos la actividad a realizar</a:t>
            </a:r>
            <a:endParaRPr sz="1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6d8753a0a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d8753a0a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Medium"/>
                <a:ea typeface="Rubik Medium"/>
                <a:cs typeface="Rubik Medium"/>
                <a:sym typeface="Rubik Medium"/>
              </a:rPr>
              <a:t>Recuerden crear una tarjeta en el Trello para la clase con lo siguiente:</a:t>
            </a:r>
            <a:endParaRPr sz="1400">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PDF de la clase</a:t>
            </a:r>
            <a:endParaRPr sz="1400">
              <a:solidFill>
                <a:srgbClr val="E1446D"/>
              </a:solidFill>
              <a:latin typeface="Rubik Medium"/>
              <a:ea typeface="Rubik Medium"/>
              <a:cs typeface="Rubik Medium"/>
              <a:sym typeface="Rubik Medium"/>
            </a:endParaRPr>
          </a:p>
          <a:p>
            <a:pPr indent="-317500" lvl="0" marL="457200" rtl="0" algn="l">
              <a:lnSpc>
                <a:spcPct val="115000"/>
              </a:lnSpc>
              <a:spcBef>
                <a:spcPts val="0"/>
              </a:spcBef>
              <a:spcAft>
                <a:spcPts val="0"/>
              </a:spcAft>
              <a:buSzPts val="1400"/>
              <a:buFont typeface="Rubik Medium"/>
              <a:buChar char="●"/>
            </a:pPr>
            <a:r>
              <a:rPr lang="es" sz="1400">
                <a:solidFill>
                  <a:srgbClr val="E1446D"/>
                </a:solidFill>
                <a:latin typeface="Rubik Medium"/>
                <a:ea typeface="Rubik Medium"/>
                <a:cs typeface="Rubik Medium"/>
                <a:sym typeface="Rubik Medium"/>
              </a:rPr>
              <a:t>Materiales extra</a:t>
            </a:r>
            <a:r>
              <a:rPr lang="es" sz="1400">
                <a:latin typeface="Rubik Medium"/>
                <a:ea typeface="Rubik Medium"/>
                <a:cs typeface="Rubik Medium"/>
                <a:sym typeface="Rubik Medium"/>
              </a:rPr>
              <a:t> que hayan mostrado o hecho en clase (links, bibliografía, artículos)</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rPr lang="es" sz="1400">
                <a:latin typeface="Rubik Medium"/>
                <a:ea typeface="Rubik Medium"/>
                <a:cs typeface="Rubik Medium"/>
                <a:sym typeface="Rubik Medium"/>
              </a:rPr>
              <a:t>Recomendamos hacer una </a:t>
            </a:r>
            <a:r>
              <a:rPr lang="es" sz="1400">
                <a:solidFill>
                  <a:srgbClr val="E1446D"/>
                </a:solidFill>
                <a:latin typeface="Rubik Medium"/>
                <a:ea typeface="Rubik Medium"/>
                <a:cs typeface="Rubik Medium"/>
                <a:sym typeface="Rubik Medium"/>
              </a:rPr>
              <a:t>reflexión como Equipo Docente</a:t>
            </a:r>
            <a:r>
              <a:rPr lang="es" sz="1400">
                <a:latin typeface="Rubik Medium"/>
                <a:ea typeface="Rubik Medium"/>
                <a:cs typeface="Rubik Medium"/>
                <a:sym typeface="Rubik Medium"/>
              </a:rPr>
              <a:t> para registrar y compartir:</a:t>
            </a:r>
            <a:endParaRPr sz="1400">
              <a:latin typeface="Rubik Medium"/>
              <a:ea typeface="Rubik Medium"/>
              <a:cs typeface="Rubik Medium"/>
              <a:sym typeface="Rubik Medium"/>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latin typeface="Rubik"/>
              <a:ea typeface="Rubik"/>
              <a:cs typeface="Rubik"/>
              <a:sym typeface="Rubi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6d8753a0a8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d8753a0a8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d8753a0a8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d8753a0a8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a:ea typeface="Rubik"/>
                <a:cs typeface="Rubik"/>
                <a:sym typeface="Rubik"/>
              </a:rPr>
              <a:t>Preguntamos si tienen dudas o comentarios de la clase anterior. Podemos poner en común el notebook de la clase anterior.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d8753a0a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d8753a0a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d8753a0a8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d8753a0a8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Mentores: hagan puesta en común sobre las respuestas de cada pareja y refuercen aquellos conceptos que no hayan quedado claros.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d8753a0a8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8753a0a8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d8753a0a8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8753a0a8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envenida" type="title">
  <p:cSld name="TITLE">
    <p:bg>
      <p:bgPr>
        <a:solidFill>
          <a:srgbClr val="F3F3F3"/>
        </a:solidFill>
      </p:bgPr>
    </p:bg>
    <p:spTree>
      <p:nvGrpSpPr>
        <p:cNvPr id="54" name="Shape 54"/>
        <p:cNvGrpSpPr/>
        <p:nvPr/>
      </p:nvGrpSpPr>
      <p:grpSpPr>
        <a:xfrm>
          <a:off x="0" y="0"/>
          <a:ext cx="0" cy="0"/>
          <a:chOff x="0" y="0"/>
          <a:chExt cx="0" cy="0"/>
        </a:xfrm>
      </p:grpSpPr>
      <p:sp>
        <p:nvSpPr>
          <p:cNvPr id="55" name="Google Shape;55;p14"/>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57" name="Google Shape;57;p14"/>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58" name="Google Shape;58;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noFill/>
      </p:bgPr>
    </p:bg>
    <p:spTree>
      <p:nvGrpSpPr>
        <p:cNvPr id="59" name="Shape 59"/>
        <p:cNvGrpSpPr/>
        <p:nvPr/>
      </p:nvGrpSpPr>
      <p:grpSpPr>
        <a:xfrm>
          <a:off x="0" y="0"/>
          <a:ext cx="0" cy="0"/>
          <a:chOff x="0" y="0"/>
          <a:chExt cx="0" cy="0"/>
        </a:xfrm>
      </p:grpSpPr>
      <p:grpSp>
        <p:nvGrpSpPr>
          <p:cNvPr id="60" name="Google Shape;60;p15"/>
          <p:cNvGrpSpPr/>
          <p:nvPr/>
        </p:nvGrpSpPr>
        <p:grpSpPr>
          <a:xfrm>
            <a:off x="830392" y="1191256"/>
            <a:ext cx="745763" cy="45826"/>
            <a:chOff x="4580561" y="2589004"/>
            <a:chExt cx="1064464" cy="25200"/>
          </a:xfrm>
        </p:grpSpPr>
        <p:sp>
          <p:nvSpPr>
            <p:cNvPr id="61" name="Google Shape;61;p15"/>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64" name="Google Shape;64;p15"/>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65" name="Google Shape;65;p15"/>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66" name="Google Shape;66;p15"/>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CARÁTULA">
  <p:cSld name="SECTION_HEADER_1">
    <p:bg>
      <p:bgPr>
        <a:solidFill>
          <a:srgbClr val="009BDE"/>
        </a:solid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69" name="Google Shape;69;p16"/>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70" name="Google Shape;70;p1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1">
  <p:cSld name="TITLE_AND_BODY_1">
    <p:bg>
      <p:bgPr>
        <a:noFill/>
      </p:bgPr>
    </p:bg>
    <p:spTree>
      <p:nvGrpSpPr>
        <p:cNvPr id="71" name="Shape 71"/>
        <p:cNvGrpSpPr/>
        <p:nvPr/>
      </p:nvGrpSpPr>
      <p:grpSpPr>
        <a:xfrm>
          <a:off x="0" y="0"/>
          <a:ext cx="0" cy="0"/>
          <a:chOff x="0" y="0"/>
          <a:chExt cx="0" cy="0"/>
        </a:xfrm>
      </p:grpSpPr>
      <p:sp>
        <p:nvSpPr>
          <p:cNvPr id="72" name="Google Shape;72;p1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74" name="Google Shape;74;p1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75" name="Google Shape;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2">
  <p:cSld name="TITLE_AND_BODY_1_1">
    <p:bg>
      <p:bgPr>
        <a:noFill/>
      </p:bgPr>
    </p:bg>
    <p:spTree>
      <p:nvGrpSpPr>
        <p:cNvPr id="76" name="Shape 76"/>
        <p:cNvGrpSpPr/>
        <p:nvPr/>
      </p:nvGrpSpPr>
      <p:grpSpPr>
        <a:xfrm>
          <a:off x="0" y="0"/>
          <a:ext cx="0" cy="0"/>
          <a:chOff x="0" y="0"/>
          <a:chExt cx="0" cy="0"/>
        </a:xfrm>
      </p:grpSpPr>
      <p:sp>
        <p:nvSpPr>
          <p:cNvPr id="77" name="Google Shape;77;p18"/>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3" type="twoColTx">
  <p:cSld name="TITLE_AND_TWO_COLUMNS">
    <p:bg>
      <p:bgPr>
        <a:noFill/>
      </p:bgPr>
    </p:bg>
    <p:spTree>
      <p:nvGrpSpPr>
        <p:cNvPr id="79" name="Shape 79"/>
        <p:cNvGrpSpPr/>
        <p:nvPr/>
      </p:nvGrpSpPr>
      <p:grpSpPr>
        <a:xfrm>
          <a:off x="0" y="0"/>
          <a:ext cx="0" cy="0"/>
          <a:chOff x="0" y="0"/>
          <a:chExt cx="0" cy="0"/>
        </a:xfrm>
      </p:grpSpPr>
      <p:sp>
        <p:nvSpPr>
          <p:cNvPr id="80" name="Google Shape;80;p19"/>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82" name="Google Shape;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paso y Herramientas 4">
  <p:cSld name="TITLE_AND_TWO_COLUMNS_1_2_1_1">
    <p:bg>
      <p:bgPr>
        <a:noFill/>
      </p:bgPr>
    </p:bg>
    <p:spTree>
      <p:nvGrpSpPr>
        <p:cNvPr id="83" name="Shape 83"/>
        <p:cNvGrpSpPr/>
        <p:nvPr/>
      </p:nvGrpSpPr>
      <p:grpSpPr>
        <a:xfrm>
          <a:off x="0" y="0"/>
          <a:ext cx="0" cy="0"/>
          <a:chOff x="0" y="0"/>
          <a:chExt cx="0" cy="0"/>
        </a:xfrm>
      </p:grpSpPr>
      <p:sp>
        <p:nvSpPr>
          <p:cNvPr id="84" name="Google Shape;8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5" name="Google Shape;85;p20"/>
          <p:cNvGrpSpPr/>
          <p:nvPr/>
        </p:nvGrpSpPr>
        <p:grpSpPr>
          <a:xfrm>
            <a:off x="830392" y="1191256"/>
            <a:ext cx="745763" cy="45826"/>
            <a:chOff x="4580561" y="2589004"/>
            <a:chExt cx="1064464" cy="25200"/>
          </a:xfrm>
        </p:grpSpPr>
        <p:sp>
          <p:nvSpPr>
            <p:cNvPr id="86" name="Google Shape;86;p20"/>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0"/>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CARÁTULA">
  <p:cSld name="SECTION_HEADER_1_1">
    <p:bg>
      <p:bgPr>
        <a:solidFill>
          <a:srgbClr val="E1446D"/>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91" name="Google Shape;91;p2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92" name="Google Shape;92;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1">
  <p:cSld name="TITLE_AND_BODY_1_2">
    <p:bg>
      <p:bgPr>
        <a:noFill/>
      </p:bgPr>
    </p:bg>
    <p:spTree>
      <p:nvGrpSpPr>
        <p:cNvPr id="93" name="Shape 93"/>
        <p:cNvGrpSpPr/>
        <p:nvPr/>
      </p:nvGrpSpPr>
      <p:grpSpPr>
        <a:xfrm>
          <a:off x="0" y="0"/>
          <a:ext cx="0" cy="0"/>
          <a:chOff x="0" y="0"/>
          <a:chExt cx="0" cy="0"/>
        </a:xfrm>
      </p:grpSpPr>
      <p:sp>
        <p:nvSpPr>
          <p:cNvPr id="94" name="Google Shape;94;p22"/>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6" name="Google Shape;96;p2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2pPr>
            <a:lvl3pPr lvl="2"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3pPr>
            <a:lvl4pPr lvl="3"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4pPr>
            <a:lvl5pPr lvl="4"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5pPr>
            <a:lvl6pPr lvl="5"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6pPr>
            <a:lvl7pPr lvl="6"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7pPr>
            <a:lvl8pPr lvl="7"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8pPr>
            <a:lvl9pPr lvl="8" rtl="0" algn="ctr">
              <a:spcBef>
                <a:spcPts val="0"/>
              </a:spcBef>
              <a:spcAft>
                <a:spcPts val="0"/>
              </a:spcAft>
              <a:buClr>
                <a:srgbClr val="FFFFFF"/>
              </a:buClr>
              <a:buSzPts val="1800"/>
              <a:buFont typeface="Rubik Medium"/>
              <a:buNone/>
              <a:defRPr b="0" sz="1800">
                <a:solidFill>
                  <a:srgbClr val="FFFFFF"/>
                </a:solidFill>
                <a:latin typeface="Rubik Medium"/>
                <a:ea typeface="Rubik Medium"/>
                <a:cs typeface="Rubik Medium"/>
                <a:sym typeface="Rubik Medium"/>
              </a:defRPr>
            </a:lvl9pPr>
          </a:lstStyle>
          <a:p/>
        </p:txBody>
      </p:sp>
      <p:sp>
        <p:nvSpPr>
          <p:cNvPr id="97" name="Google Shape;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2">
  <p:cSld name="TITLE_AND_BODY_1_1_1">
    <p:bg>
      <p:bgPr>
        <a:noFill/>
      </p:bgPr>
    </p:bg>
    <p:spTree>
      <p:nvGrpSpPr>
        <p:cNvPr id="98" name="Shape 98"/>
        <p:cNvGrpSpPr/>
        <p:nvPr/>
      </p:nvGrpSpPr>
      <p:grpSpPr>
        <a:xfrm>
          <a:off x="0" y="0"/>
          <a:ext cx="0" cy="0"/>
          <a:chOff x="0" y="0"/>
          <a:chExt cx="0" cy="0"/>
        </a:xfrm>
      </p:grpSpPr>
      <p:sp>
        <p:nvSpPr>
          <p:cNvPr id="99" name="Google Shape;99;p23"/>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3">
  <p:cSld name="TITLE_AND_TWO_COLUMNS_1">
    <p:bg>
      <p:bgPr>
        <a:noFill/>
      </p:bgPr>
    </p:bg>
    <p:spTree>
      <p:nvGrpSpPr>
        <p:cNvPr id="101" name="Shape 101"/>
        <p:cNvGrpSpPr/>
        <p:nvPr/>
      </p:nvGrpSpPr>
      <p:grpSpPr>
        <a:xfrm>
          <a:off x="0" y="0"/>
          <a:ext cx="0" cy="0"/>
          <a:chOff x="0" y="0"/>
          <a:chExt cx="0" cy="0"/>
        </a:xfrm>
      </p:grpSpPr>
      <p:sp>
        <p:nvSpPr>
          <p:cNvPr id="102" name="Google Shape;102;p24"/>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2pPr>
            <a:lvl3pPr lvl="2"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3pPr>
            <a:lvl4pPr lvl="3"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4pPr>
            <a:lvl5pPr lvl="4"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5pPr>
            <a:lvl6pPr lvl="5"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6pPr>
            <a:lvl7pPr lvl="6"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7pPr>
            <a:lvl8pPr lvl="7"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8pPr>
            <a:lvl9pPr lvl="8" rtl="0">
              <a:spcBef>
                <a:spcPts val="0"/>
              </a:spcBef>
              <a:spcAft>
                <a:spcPts val="0"/>
              </a:spcAft>
              <a:buClr>
                <a:srgbClr val="FFFFFF"/>
              </a:buClr>
              <a:buSzPts val="2400"/>
              <a:buFont typeface="Rubik Medium"/>
              <a:buNone/>
              <a:defRPr b="0" sz="2400">
                <a:solidFill>
                  <a:srgbClr val="FFFFFF"/>
                </a:solidFill>
                <a:latin typeface="Rubik Medium"/>
                <a:ea typeface="Rubik Medium"/>
                <a:cs typeface="Rubik Medium"/>
                <a:sym typeface="Rubik Medium"/>
              </a:defRPr>
            </a:lvl9pPr>
          </a:lstStyle>
          <a:p/>
        </p:txBody>
      </p:sp>
      <p:sp>
        <p:nvSpPr>
          <p:cNvPr id="104" name="Google Shape;10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
    <p:bg>
      <p:bgPr>
        <a:noFill/>
      </p:bgPr>
    </p:bg>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07" name="Google Shape;107;p25"/>
          <p:cNvGrpSpPr/>
          <p:nvPr/>
        </p:nvGrpSpPr>
        <p:grpSpPr>
          <a:xfrm>
            <a:off x="830392" y="1191256"/>
            <a:ext cx="745763" cy="45826"/>
            <a:chOff x="4580561" y="2589004"/>
            <a:chExt cx="1064464" cy="25200"/>
          </a:xfrm>
        </p:grpSpPr>
        <p:sp>
          <p:nvSpPr>
            <p:cNvPr id="108" name="Google Shape;108;p25"/>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5"/>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CARÁTULA">
  <p:cSld name="SECTION_HEADER_1_1_1">
    <p:bg>
      <p:bgPr>
        <a:solidFill>
          <a:srgbClr val="FCD300"/>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113" name="Google Shape;113;p2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114" name="Google Shape;114;p26"/>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1">
  <p:cSld name="TITLE_AND_BODY_1_2_1">
    <p:bg>
      <p:bgPr>
        <a:noFill/>
      </p:bgPr>
    </p:bg>
    <p:spTree>
      <p:nvGrpSpPr>
        <p:cNvPr id="115" name="Shape 115"/>
        <p:cNvGrpSpPr/>
        <p:nvPr/>
      </p:nvGrpSpPr>
      <p:grpSpPr>
        <a:xfrm>
          <a:off x="0" y="0"/>
          <a:ext cx="0" cy="0"/>
          <a:chOff x="0" y="0"/>
          <a:chExt cx="0" cy="0"/>
        </a:xfrm>
      </p:grpSpPr>
      <p:sp>
        <p:nvSpPr>
          <p:cNvPr id="116" name="Google Shape;116;p27"/>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2pPr>
            <a:lvl3pPr lvl="2"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3pPr>
            <a:lvl4pPr lvl="3"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4pPr>
            <a:lvl5pPr lvl="4"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5pPr>
            <a:lvl6pPr lvl="5"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6pPr>
            <a:lvl7pPr lvl="6"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7pPr>
            <a:lvl8pPr lvl="7"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8pPr>
            <a:lvl9pPr lvl="8" rtl="0" algn="ctr">
              <a:spcBef>
                <a:spcPts val="0"/>
              </a:spcBef>
              <a:spcAft>
                <a:spcPts val="0"/>
              </a:spcAft>
              <a:buClr>
                <a:srgbClr val="430098"/>
              </a:buClr>
              <a:buSzPts val="1800"/>
              <a:buFont typeface="Rubik Medium"/>
              <a:buNone/>
              <a:defRPr b="0" sz="1800">
                <a:solidFill>
                  <a:srgbClr val="430098"/>
                </a:solidFill>
                <a:latin typeface="Rubik Medium"/>
                <a:ea typeface="Rubik Medium"/>
                <a:cs typeface="Rubik Medium"/>
                <a:sym typeface="Rubik Medium"/>
              </a:defRPr>
            </a:lvl9pPr>
          </a:lstStyle>
          <a:p/>
        </p:txBody>
      </p:sp>
      <p:pic>
        <p:nvPicPr>
          <p:cNvPr id="118" name="Google Shape;118;p27"/>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119" name="Google Shape;1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2">
  <p:cSld name="TITLE_AND_BODY_1_1_1_1">
    <p:bg>
      <p:bgPr>
        <a:noFill/>
      </p:bgPr>
    </p:bg>
    <p:spTree>
      <p:nvGrpSpPr>
        <p:cNvPr id="120" name="Shape 120"/>
        <p:cNvGrpSpPr/>
        <p:nvPr/>
      </p:nvGrpSpPr>
      <p:grpSpPr>
        <a:xfrm>
          <a:off x="0" y="0"/>
          <a:ext cx="0" cy="0"/>
          <a:chOff x="0" y="0"/>
          <a:chExt cx="0" cy="0"/>
        </a:xfrm>
      </p:grpSpPr>
      <p:sp>
        <p:nvSpPr>
          <p:cNvPr id="121" name="Google Shape;121;p28"/>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dad práctica 3">
  <p:cSld name="TITLE_AND_TWO_COLUMNS_1_1">
    <p:bg>
      <p:bgPr>
        <a:noFill/>
      </p:bgPr>
    </p:bg>
    <p:spTree>
      <p:nvGrpSpPr>
        <p:cNvPr id="123" name="Shape 123"/>
        <p:cNvGrpSpPr/>
        <p:nvPr/>
      </p:nvGrpSpPr>
      <p:grpSpPr>
        <a:xfrm>
          <a:off x="0" y="0"/>
          <a:ext cx="0" cy="0"/>
          <a:chOff x="0" y="0"/>
          <a:chExt cx="0" cy="0"/>
        </a:xfrm>
      </p:grpSpPr>
      <p:sp>
        <p:nvSpPr>
          <p:cNvPr id="124" name="Google Shape;124;p29"/>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2pPr>
            <a:lvl3pPr lvl="2"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3pPr>
            <a:lvl4pPr lvl="3"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4pPr>
            <a:lvl5pPr lvl="4"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5pPr>
            <a:lvl6pPr lvl="5"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6pPr>
            <a:lvl7pPr lvl="6"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7pPr>
            <a:lvl8pPr lvl="7"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8pPr>
            <a:lvl9pPr lvl="8" rtl="0">
              <a:spcBef>
                <a:spcPts val="0"/>
              </a:spcBef>
              <a:spcAft>
                <a:spcPts val="0"/>
              </a:spcAft>
              <a:buClr>
                <a:srgbClr val="430098"/>
              </a:buClr>
              <a:buSzPts val="2400"/>
              <a:buFont typeface="Rubik Medium"/>
              <a:buNone/>
              <a:defRPr b="0" sz="2400">
                <a:solidFill>
                  <a:srgbClr val="430098"/>
                </a:solidFill>
                <a:latin typeface="Rubik Medium"/>
                <a:ea typeface="Rubik Medium"/>
                <a:cs typeface="Rubik Medium"/>
                <a:sym typeface="Rubik Medium"/>
              </a:defRPr>
            </a:lvl9pPr>
          </a:lstStyle>
          <a:p/>
        </p:txBody>
      </p:sp>
      <p:sp>
        <p:nvSpPr>
          <p:cNvPr id="126" name="Google Shape;1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oría y Carrera 4">
  <p:cSld name="TITLE_AND_TWO_COLUMNS_1_2_1">
    <p:bg>
      <p:bgPr>
        <a:no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29" name="Google Shape;129;p30"/>
          <p:cNvGrpSpPr/>
          <p:nvPr/>
        </p:nvGrpSpPr>
        <p:grpSpPr>
          <a:xfrm>
            <a:off x="830392" y="1191256"/>
            <a:ext cx="745763" cy="45826"/>
            <a:chOff x="4580561" y="2589004"/>
            <a:chExt cx="1064464" cy="25200"/>
          </a:xfrm>
        </p:grpSpPr>
        <p:sp>
          <p:nvSpPr>
            <p:cNvPr id="130" name="Google Shape;130;p30"/>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0"/>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0"/>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enas prácticas">
  <p:cSld name="SECTION_HEADER_1_2">
    <p:bg>
      <p:bgPr>
        <a:solidFill>
          <a:srgbClr val="009BDE"/>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5" name="Google Shape;135;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36" name="Google Shape;136;p31"/>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ías que...">
  <p:cSld name="SECTION_HEADER_1_2_1">
    <p:bg>
      <p:bgPr>
        <a:solidFill>
          <a:srgbClr val="E1446D"/>
        </a:solidFill>
      </p:bgPr>
    </p:bg>
    <p:spTree>
      <p:nvGrpSpPr>
        <p:cNvPr id="137" name="Shape 137"/>
        <p:cNvGrpSpPr/>
        <p:nvPr/>
      </p:nvGrpSpPr>
      <p:grpSpPr>
        <a:xfrm>
          <a:off x="0" y="0"/>
          <a:ext cx="0" cy="0"/>
          <a:chOff x="0" y="0"/>
          <a:chExt cx="0" cy="0"/>
        </a:xfrm>
      </p:grpSpPr>
      <p:pic>
        <p:nvPicPr>
          <p:cNvPr id="138" name="Google Shape;138;p32"/>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9" name="Google Shape;139;p32"/>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40" name="Google Shape;140;p32"/>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 type="titleOnly">
  <p:cSld name="TITLE_ONLY">
    <p:bg>
      <p:bgPr>
        <a:noFill/>
      </p:bgPr>
    </p:bg>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43" name="Google Shape;143;p33"/>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33"/>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45" name="Google Shape;145;p33"/>
          <p:cNvGrpSpPr/>
          <p:nvPr/>
        </p:nvGrpSpPr>
        <p:grpSpPr>
          <a:xfrm>
            <a:off x="1975500" y="3845558"/>
            <a:ext cx="5193000" cy="763721"/>
            <a:chOff x="1975250" y="1903874"/>
            <a:chExt cx="5193000" cy="763721"/>
          </a:xfrm>
        </p:grpSpPr>
        <p:sp>
          <p:nvSpPr>
            <p:cNvPr id="146" name="Google Shape;146;p33"/>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47" name="Google Shape;147;p33"/>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48" name="Google Shape;148;p33"/>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a">
  <p:cSld name="CAPTION_ONLY">
    <p:spTree>
      <p:nvGrpSpPr>
        <p:cNvPr id="149"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type="blank">
  <p:cSld name="BLANK">
    <p:bg>
      <p:bgPr>
        <a:solidFill>
          <a:srgbClr val="4A00FA"/>
        </a:solidFill>
      </p:bgPr>
    </p:bg>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35"/>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Google Shape;155;p3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1">
  <p:cSld name="CAPTION_ONLY_1">
    <p:spTree>
      <p:nvGrpSpPr>
        <p:cNvPr id="157" name="Shape 157"/>
        <p:cNvGrpSpPr/>
        <p:nvPr/>
      </p:nvGrpSpPr>
      <p:grpSpPr>
        <a:xfrm>
          <a:off x="0" y="0"/>
          <a:ext cx="0" cy="0"/>
          <a:chOff x="0" y="0"/>
          <a:chExt cx="0" cy="0"/>
        </a:xfrm>
      </p:grpSpPr>
      <p:sp>
        <p:nvSpPr>
          <p:cNvPr id="158" name="Google Shape;158;p3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59" name="Google Shape;159;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_2">
  <p:cSld name="CAPTION_ONLY_2">
    <p:spTree>
      <p:nvGrpSpPr>
        <p:cNvPr id="160" name="Shape 160"/>
        <p:cNvGrpSpPr/>
        <p:nvPr/>
      </p:nvGrpSpPr>
      <p:grpSpPr>
        <a:xfrm>
          <a:off x="0" y="0"/>
          <a:ext cx="0" cy="0"/>
          <a:chOff x="0" y="0"/>
          <a:chExt cx="0" cy="0"/>
        </a:xfrm>
      </p:grpSpPr>
      <p:sp>
        <p:nvSpPr>
          <p:cNvPr id="161" name="Google Shape;161;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62" name="Google Shape;162;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_AND_BODY_2">
    <p:spTree>
      <p:nvGrpSpPr>
        <p:cNvPr id="163" name="Shape 163"/>
        <p:cNvGrpSpPr/>
        <p:nvPr/>
      </p:nvGrpSpPr>
      <p:grpSpPr>
        <a:xfrm>
          <a:off x="0" y="0"/>
          <a:ext cx="0" cy="0"/>
          <a:chOff x="0" y="0"/>
          <a:chExt cx="0" cy="0"/>
        </a:xfrm>
      </p:grpSpPr>
      <p:sp>
        <p:nvSpPr>
          <p:cNvPr id="164" name="Google Shape;16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5" name="Google Shape;16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6" name="Google Shape;166;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3">
    <p:spTree>
      <p:nvGrpSpPr>
        <p:cNvPr id="167" name="Shape 167"/>
        <p:cNvGrpSpPr/>
        <p:nvPr/>
      </p:nvGrpSpPr>
      <p:grpSpPr>
        <a:xfrm>
          <a:off x="0" y="0"/>
          <a:ext cx="0" cy="0"/>
          <a:chOff x="0" y="0"/>
          <a:chExt cx="0" cy="0"/>
        </a:xfrm>
      </p:grpSpPr>
      <p:sp>
        <p:nvSpPr>
          <p:cNvPr id="168" name="Google Shape;16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9" name="Google Shape;169;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0" name="Google Shape;17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Medium"/>
              <a:buNone/>
              <a:defRPr sz="2800">
                <a:latin typeface="Rubik Medium"/>
                <a:ea typeface="Rubik Medium"/>
                <a:cs typeface="Rubik Medium"/>
                <a:sym typeface="Rubik Medium"/>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hyperlink" Target="http://www.jmlr.org/papers/v13/bergstra12a.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www.youtube.com/watch?v=AXDByU3D1hA" TargetMode="External"/><Relationship Id="rId4" Type="http://schemas.openxmlformats.org/officeDocument/2006/relationships/image" Target="../media/image21.jpg"/><Relationship Id="rId5" Type="http://schemas.openxmlformats.org/officeDocument/2006/relationships/hyperlink" Target="https://www.youtube.com/watch?v=AXDByU3D1hA&amp;feature=emb_log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https://scikit-learn.org/stable/modules/grid_search.html#grid-search" TargetMode="External"/><Relationship Id="rId4" Type="http://schemas.openxmlformats.org/officeDocument/2006/relationships/hyperlink" Target="https://jakevdp.github.io/PythonDataScienceHandbook/05.03-hyperparameters-and-model-validation.html" TargetMode="External"/><Relationship Id="rId5" Type="http://schemas.openxmlformats.org/officeDocument/2006/relationships/hyperlink" Target="https://towardsdatascience.com/hyperparameters-optimization-526348bb8e2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25.gif"/><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6" name="Google Shape;226;p50"/>
          <p:cNvSpPr txBox="1"/>
          <p:nvPr/>
        </p:nvSpPr>
        <p:spPr>
          <a:xfrm>
            <a:off x="936750" y="435075"/>
            <a:ext cx="7692300" cy="18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¿Cómo elegimos los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mejores hiperparámetros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para nuestro problema?</a:t>
            </a:r>
            <a:endParaRPr sz="3000">
              <a:solidFill>
                <a:srgbClr val="434343"/>
              </a:solidFill>
              <a:latin typeface="Rubik Light"/>
              <a:ea typeface="Rubik Light"/>
              <a:cs typeface="Rubik Light"/>
              <a:sym typeface="Rubik Light"/>
            </a:endParaRPr>
          </a:p>
          <a:p>
            <a:pPr indent="0" lvl="0" marL="0" rtl="0" algn="l">
              <a:spcBef>
                <a:spcPts val="1000"/>
              </a:spcBef>
              <a:spcAft>
                <a:spcPts val="0"/>
              </a:spcAft>
              <a:buNone/>
            </a:pPr>
            <a:r>
              <a:rPr lang="es" sz="3000">
                <a:solidFill>
                  <a:srgbClr val="E1446D"/>
                </a:solidFill>
                <a:latin typeface="Rubik Light"/>
                <a:ea typeface="Rubik Light"/>
                <a:cs typeface="Rubik Light"/>
                <a:sym typeface="Rubik Light"/>
              </a:rPr>
              <a:t>¿Qué es mejor? ¿Con respecto a exactitud? ¿Área bajo la curva ROC?</a:t>
            </a:r>
            <a:endParaRPr sz="30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32" name="Google Shape;232;p51"/>
          <p:cNvSpPr txBox="1"/>
          <p:nvPr/>
        </p:nvSpPr>
        <p:spPr>
          <a:xfrm>
            <a:off x="936750" y="435075"/>
            <a:ext cx="7692300" cy="18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¿Cómo elegimos los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mejores hiperparámetros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para nuestro problema?</a:t>
            </a:r>
            <a:endParaRPr sz="3000">
              <a:solidFill>
                <a:srgbClr val="434343"/>
              </a:solidFill>
              <a:latin typeface="Rubik Light"/>
              <a:ea typeface="Rubik Light"/>
              <a:cs typeface="Rubik Light"/>
              <a:sym typeface="Rubik Light"/>
            </a:endParaRPr>
          </a:p>
          <a:p>
            <a:pPr indent="0" lvl="0" marL="0" rtl="0" algn="l">
              <a:spcBef>
                <a:spcPts val="1000"/>
              </a:spcBef>
              <a:spcAft>
                <a:spcPts val="0"/>
              </a:spcAft>
              <a:buNone/>
            </a:pPr>
            <a:r>
              <a:rPr lang="es" sz="3000">
                <a:solidFill>
                  <a:srgbClr val="434343"/>
                </a:solidFill>
                <a:latin typeface="Rubik Light"/>
                <a:ea typeface="Rubik Light"/>
                <a:cs typeface="Rubik Light"/>
                <a:sym typeface="Rubik Light"/>
              </a:rPr>
              <a:t>¿Qué es mejor? ¿Con respecto a exactitud? ¿Área bajo la curva ROC?</a:t>
            </a:r>
            <a:endParaRPr sz="3000">
              <a:solidFill>
                <a:srgbClr val="434343"/>
              </a:solidFill>
              <a:latin typeface="Rubik Light"/>
              <a:ea typeface="Rubik Light"/>
              <a:cs typeface="Rubik Light"/>
              <a:sym typeface="Rubik Light"/>
            </a:endParaRPr>
          </a:p>
          <a:p>
            <a:pPr indent="0" lvl="0" marL="0" rtl="0" algn="l">
              <a:spcBef>
                <a:spcPts val="1000"/>
              </a:spcBef>
              <a:spcAft>
                <a:spcPts val="0"/>
              </a:spcAft>
              <a:buNone/>
            </a:pPr>
            <a:r>
              <a:rPr b="1" lang="es" sz="3000">
                <a:solidFill>
                  <a:srgbClr val="E1446D"/>
                </a:solidFill>
                <a:latin typeface="Rubik"/>
                <a:ea typeface="Rubik"/>
                <a:cs typeface="Rubik"/>
                <a:sym typeface="Rubik"/>
              </a:rPr>
              <a:t>Primero, tenemos que definir una métrica a optimizar.</a:t>
            </a:r>
            <a:endParaRPr b="1" sz="3000">
              <a:solidFill>
                <a:srgbClr val="E1446D"/>
              </a:solidFill>
              <a:latin typeface="Rubik"/>
              <a:ea typeface="Rubik"/>
              <a:cs typeface="Rubik"/>
              <a:sym typeface="Rubik"/>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52"/>
          <p:cNvSpPr txBox="1"/>
          <p:nvPr/>
        </p:nvSpPr>
        <p:spPr>
          <a:xfrm>
            <a:off x="864925" y="7321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Una vez que sabemos la métrica que queremos optimizar, </a:t>
            </a:r>
            <a:endParaRPr sz="1800">
              <a:latin typeface="Rubik Light"/>
              <a:ea typeface="Rubik Light"/>
              <a:cs typeface="Rubik Light"/>
              <a:sym typeface="Rubik Light"/>
            </a:endParaRPr>
          </a:p>
          <a:p>
            <a:pPr indent="0" lvl="0" marL="0" rtl="0" algn="l">
              <a:spcBef>
                <a:spcPts val="0"/>
              </a:spcBef>
              <a:spcAft>
                <a:spcPts val="0"/>
              </a:spcAft>
              <a:buNone/>
            </a:pPr>
            <a:r>
              <a:rPr lang="es" sz="1800">
                <a:solidFill>
                  <a:srgbClr val="E1446D"/>
                </a:solidFill>
                <a:latin typeface="Rubik Light"/>
                <a:ea typeface="Rubik Light"/>
                <a:cs typeface="Rubik Light"/>
                <a:sym typeface="Rubik Light"/>
              </a:rPr>
              <a:t>¿cómo elegimos los mejores hiperparámetros para nuestro problema?</a:t>
            </a:r>
            <a:endParaRPr sz="18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1800">
              <a:latin typeface="Rubik Light"/>
              <a:ea typeface="Rubik Light"/>
              <a:cs typeface="Rubik Light"/>
              <a:sym typeface="Rubik Light"/>
            </a:endParaRPr>
          </a:p>
          <a:p>
            <a:pPr indent="0" lvl="0" marL="0" marR="0" rtl="0" algn="l">
              <a:lnSpc>
                <a:spcPct val="100000"/>
              </a:lnSpc>
              <a:spcBef>
                <a:spcPts val="0"/>
              </a:spcBef>
              <a:spcAft>
                <a:spcPts val="0"/>
              </a:spcAft>
              <a:buNone/>
            </a:pPr>
            <a:r>
              <a:rPr b="1" lang="es" sz="2400">
                <a:solidFill>
                  <a:srgbClr val="434343"/>
                </a:solidFill>
                <a:latin typeface="Rubik"/>
                <a:ea typeface="Rubik"/>
                <a:cs typeface="Rubik"/>
                <a:sym typeface="Rubik"/>
              </a:rPr>
              <a:t>Solución más natural:</a:t>
            </a:r>
            <a:r>
              <a:rPr lang="es" sz="2400">
                <a:solidFill>
                  <a:srgbClr val="434343"/>
                </a:solidFill>
                <a:latin typeface="Rubik Light"/>
                <a:ea typeface="Rubik Light"/>
                <a:cs typeface="Rubik Light"/>
                <a:sym typeface="Rubik Light"/>
              </a:rPr>
              <a:t> probar a mano distintos valores de los hiperparámetros.</a:t>
            </a:r>
            <a:endParaRPr sz="24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2400">
              <a:solidFill>
                <a:srgbClr val="434343"/>
              </a:solidFill>
              <a:latin typeface="Rubik Light"/>
              <a:ea typeface="Rubik Light"/>
              <a:cs typeface="Rubik Light"/>
              <a:sym typeface="Rubik Light"/>
            </a:endParaRPr>
          </a:p>
        </p:txBody>
      </p:sp>
      <p:sp>
        <p:nvSpPr>
          <p:cNvPr id="238" name="Google Shape;23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53"/>
          <p:cNvSpPr txBox="1"/>
          <p:nvPr/>
        </p:nvSpPr>
        <p:spPr>
          <a:xfrm>
            <a:off x="864925" y="7321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Una vez que sabemos la métrica que queremos optimizar, </a:t>
            </a:r>
            <a:endParaRPr sz="1800">
              <a:latin typeface="Rubik Light"/>
              <a:ea typeface="Rubik Light"/>
              <a:cs typeface="Rubik Light"/>
              <a:sym typeface="Rubik Light"/>
            </a:endParaRPr>
          </a:p>
          <a:p>
            <a:pPr indent="0" lvl="0" marL="0" rtl="0" algn="l">
              <a:spcBef>
                <a:spcPts val="0"/>
              </a:spcBef>
              <a:spcAft>
                <a:spcPts val="0"/>
              </a:spcAft>
              <a:buNone/>
            </a:pPr>
            <a:r>
              <a:rPr lang="es" sz="1800">
                <a:solidFill>
                  <a:srgbClr val="E1446D"/>
                </a:solidFill>
                <a:latin typeface="Rubik Light"/>
                <a:ea typeface="Rubik Light"/>
                <a:cs typeface="Rubik Light"/>
                <a:sym typeface="Rubik Light"/>
              </a:rPr>
              <a:t>¿cómo elegimos los mejores hiperparámetros para nuestro problema?</a:t>
            </a:r>
            <a:endParaRPr sz="18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1800">
              <a:latin typeface="Rubik Light"/>
              <a:ea typeface="Rubik Light"/>
              <a:cs typeface="Rubik Light"/>
              <a:sym typeface="Rubik Light"/>
            </a:endParaRPr>
          </a:p>
          <a:p>
            <a:pPr indent="0" lvl="0" marL="0" marR="0" rtl="0" algn="l">
              <a:lnSpc>
                <a:spcPct val="100000"/>
              </a:lnSpc>
              <a:spcBef>
                <a:spcPts val="0"/>
              </a:spcBef>
              <a:spcAft>
                <a:spcPts val="0"/>
              </a:spcAft>
              <a:buNone/>
            </a:pPr>
            <a:r>
              <a:rPr b="1" lang="es" sz="2400">
                <a:solidFill>
                  <a:srgbClr val="434343"/>
                </a:solidFill>
                <a:latin typeface="Rubik"/>
                <a:ea typeface="Rubik"/>
                <a:cs typeface="Rubik"/>
                <a:sym typeface="Rubik"/>
              </a:rPr>
              <a:t>Solución más natural:</a:t>
            </a:r>
            <a:r>
              <a:rPr lang="es" sz="2400">
                <a:solidFill>
                  <a:srgbClr val="434343"/>
                </a:solidFill>
                <a:latin typeface="Rubik Light"/>
                <a:ea typeface="Rubik Light"/>
                <a:cs typeface="Rubik Light"/>
                <a:sym typeface="Rubik Light"/>
              </a:rPr>
              <a:t> probar a mano distintos valores de los hiperparámetros.</a:t>
            </a:r>
            <a:endParaRPr sz="2400">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2400">
              <a:solidFill>
                <a:srgbClr val="434343"/>
              </a:solidFill>
              <a:latin typeface="Rubik Light"/>
              <a:ea typeface="Rubik Light"/>
              <a:cs typeface="Rubik Light"/>
              <a:sym typeface="Rubik Light"/>
            </a:endParaRPr>
          </a:p>
        </p:txBody>
      </p:sp>
      <p:sp>
        <p:nvSpPr>
          <p:cNvPr id="244" name="Google Shape;24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45" name="Google Shape;245;p53"/>
          <p:cNvPicPr preferRelativeResize="0"/>
          <p:nvPr/>
        </p:nvPicPr>
        <p:blipFill rotWithShape="1">
          <a:blip r:embed="rId3">
            <a:alphaModFix/>
          </a:blip>
          <a:srcRect b="0" l="15193" r="26771" t="0"/>
          <a:stretch/>
        </p:blipFill>
        <p:spPr>
          <a:xfrm>
            <a:off x="1244775" y="2794975"/>
            <a:ext cx="1717200" cy="1681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54"/>
          <p:cNvSpPr txBox="1"/>
          <p:nvPr/>
        </p:nvSpPr>
        <p:spPr>
          <a:xfrm>
            <a:off x="864925" y="7321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Una vez que sabemos la métrica que queremos optimizar, </a:t>
            </a:r>
            <a:endParaRPr sz="1800">
              <a:latin typeface="Rubik Light"/>
              <a:ea typeface="Rubik Light"/>
              <a:cs typeface="Rubik Light"/>
              <a:sym typeface="Rubik Light"/>
            </a:endParaRPr>
          </a:p>
          <a:p>
            <a:pPr indent="0" lvl="0" marL="0" rtl="0" algn="l">
              <a:spcBef>
                <a:spcPts val="0"/>
              </a:spcBef>
              <a:spcAft>
                <a:spcPts val="0"/>
              </a:spcAft>
              <a:buNone/>
            </a:pPr>
            <a:r>
              <a:rPr lang="es" sz="1800">
                <a:solidFill>
                  <a:srgbClr val="E1446D"/>
                </a:solidFill>
                <a:latin typeface="Rubik Light"/>
                <a:ea typeface="Rubik Light"/>
                <a:cs typeface="Rubik Light"/>
                <a:sym typeface="Rubik Light"/>
              </a:rPr>
              <a:t>¿cómo elegimos los mejores hiperparámetros para nuestro problema?</a:t>
            </a:r>
            <a:endParaRPr sz="18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1800">
              <a:latin typeface="Rubik Light"/>
              <a:ea typeface="Rubik Light"/>
              <a:cs typeface="Rubik Light"/>
              <a:sym typeface="Rubik Light"/>
            </a:endParaRPr>
          </a:p>
          <a:p>
            <a:pPr indent="0" lvl="0" marL="0" marR="0" rtl="0" algn="l">
              <a:lnSpc>
                <a:spcPct val="100000"/>
              </a:lnSpc>
              <a:spcBef>
                <a:spcPts val="0"/>
              </a:spcBef>
              <a:spcAft>
                <a:spcPts val="0"/>
              </a:spcAft>
              <a:buNone/>
            </a:pPr>
            <a:r>
              <a:rPr b="1" lang="es" sz="2400" strike="sngStrike">
                <a:solidFill>
                  <a:srgbClr val="434343"/>
                </a:solidFill>
                <a:latin typeface="Rubik"/>
                <a:ea typeface="Rubik"/>
                <a:cs typeface="Rubik"/>
                <a:sym typeface="Rubik"/>
              </a:rPr>
              <a:t>Solución más natural:</a:t>
            </a:r>
            <a:r>
              <a:rPr lang="es" sz="2400" strike="sngStrike">
                <a:solidFill>
                  <a:srgbClr val="434343"/>
                </a:solidFill>
                <a:latin typeface="Rubik Light"/>
                <a:ea typeface="Rubik Light"/>
                <a:cs typeface="Rubik Light"/>
                <a:sym typeface="Rubik Light"/>
              </a:rPr>
              <a:t> probar a mano distintos valores de los hiperparámetros.</a:t>
            </a:r>
            <a:endParaRPr sz="2400" strike="sngStrike">
              <a:solidFill>
                <a:srgbClr val="434343"/>
              </a:solidFill>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2400">
              <a:solidFill>
                <a:srgbClr val="434343"/>
              </a:solidFill>
              <a:latin typeface="Rubik Light"/>
              <a:ea typeface="Rubik Light"/>
              <a:cs typeface="Rubik Light"/>
              <a:sym typeface="Rubik Light"/>
            </a:endParaRPr>
          </a:p>
        </p:txBody>
      </p:sp>
      <p:sp>
        <p:nvSpPr>
          <p:cNvPr id="251" name="Google Shape;25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52" name="Google Shape;252;p54"/>
          <p:cNvPicPr preferRelativeResize="0"/>
          <p:nvPr/>
        </p:nvPicPr>
        <p:blipFill rotWithShape="1">
          <a:blip r:embed="rId3">
            <a:alphaModFix/>
          </a:blip>
          <a:srcRect b="0" l="15193" r="26771" t="0"/>
          <a:stretch/>
        </p:blipFill>
        <p:spPr>
          <a:xfrm>
            <a:off x="1244775" y="2794975"/>
            <a:ext cx="1717200" cy="1681200"/>
          </a:xfrm>
          <a:prstGeom prst="ellipse">
            <a:avLst/>
          </a:prstGeom>
          <a:noFill/>
          <a:ln>
            <a:noFill/>
          </a:ln>
        </p:spPr>
      </p:pic>
      <p:sp>
        <p:nvSpPr>
          <p:cNvPr id="253" name="Google Shape;253;p54"/>
          <p:cNvSpPr txBox="1"/>
          <p:nvPr/>
        </p:nvSpPr>
        <p:spPr>
          <a:xfrm>
            <a:off x="3355025" y="3116275"/>
            <a:ext cx="5591400" cy="10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600">
                <a:solidFill>
                  <a:srgbClr val="E1446D"/>
                </a:solidFill>
                <a:latin typeface="Rubik Light"/>
                <a:ea typeface="Rubik Light"/>
                <a:cs typeface="Rubik Light"/>
                <a:sym typeface="Rubik Light"/>
              </a:rPr>
              <a:t>Cansador, tedioso y poco eficiente.</a:t>
            </a:r>
            <a:endParaRPr b="1" sz="2600">
              <a:solidFill>
                <a:srgbClr val="E1446D"/>
              </a:solidFill>
              <a:latin typeface="Rubik"/>
              <a:ea typeface="Rubik"/>
              <a:cs typeface="Rubik"/>
              <a:sym typeface="Rubik"/>
            </a:endParaRPr>
          </a:p>
          <a:p>
            <a:pPr indent="0" lvl="0" marL="0" rtl="0" algn="l">
              <a:spcBef>
                <a:spcPts val="0"/>
              </a:spcBef>
              <a:spcAft>
                <a:spcPts val="0"/>
              </a:spcAft>
              <a:buNone/>
            </a:pPr>
            <a:r>
              <a:t/>
            </a:r>
            <a:endParaRPr sz="26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2600">
              <a:solidFill>
                <a:srgbClr val="434343"/>
              </a:solidFill>
              <a:latin typeface="Rubik Light"/>
              <a:ea typeface="Rubik Light"/>
              <a:cs typeface="Rubik Light"/>
              <a:sym typeface="Rubik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5"/>
          <p:cNvSpPr txBox="1"/>
          <p:nvPr/>
        </p:nvSpPr>
        <p:spPr>
          <a:xfrm>
            <a:off x="864925" y="7321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Light"/>
                <a:ea typeface="Rubik Light"/>
                <a:cs typeface="Rubik Light"/>
                <a:sym typeface="Rubik Light"/>
              </a:rPr>
              <a:t>Una vez que sabemos la métrica que queremos optimizar, </a:t>
            </a:r>
            <a:endParaRPr sz="1800">
              <a:latin typeface="Rubik Light"/>
              <a:ea typeface="Rubik Light"/>
              <a:cs typeface="Rubik Light"/>
              <a:sym typeface="Rubik Light"/>
            </a:endParaRPr>
          </a:p>
          <a:p>
            <a:pPr indent="0" lvl="0" marL="0" rtl="0" algn="l">
              <a:spcBef>
                <a:spcPts val="0"/>
              </a:spcBef>
              <a:spcAft>
                <a:spcPts val="0"/>
              </a:spcAft>
              <a:buNone/>
            </a:pPr>
            <a:r>
              <a:rPr lang="es" sz="1800">
                <a:solidFill>
                  <a:srgbClr val="E1446D"/>
                </a:solidFill>
                <a:latin typeface="Rubik Light"/>
                <a:ea typeface="Rubik Light"/>
                <a:cs typeface="Rubik Light"/>
                <a:sym typeface="Rubik Light"/>
              </a:rPr>
              <a:t>¿cómo elegimos los mejores hiperparámetros para nuestro problema?</a:t>
            </a:r>
            <a:endParaRPr sz="18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1800">
              <a:latin typeface="Rubik Light"/>
              <a:ea typeface="Rubik Light"/>
              <a:cs typeface="Rubik Light"/>
              <a:sym typeface="Rubik Light"/>
            </a:endParaRPr>
          </a:p>
          <a:p>
            <a:pPr indent="0" lvl="0" marL="0" rtl="0" algn="l">
              <a:spcBef>
                <a:spcPts val="0"/>
              </a:spcBef>
              <a:spcAft>
                <a:spcPts val="0"/>
              </a:spcAft>
              <a:buNone/>
            </a:pPr>
            <a:r>
              <a:rPr b="1" lang="es" sz="2400">
                <a:solidFill>
                  <a:srgbClr val="434343"/>
                </a:solidFill>
                <a:latin typeface="Rubik"/>
                <a:ea typeface="Rubik"/>
                <a:cs typeface="Rubik"/>
                <a:sym typeface="Rubik"/>
              </a:rPr>
              <a:t>Solución más natural:</a:t>
            </a:r>
            <a:r>
              <a:rPr lang="es" sz="2400">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Este método se llama </a:t>
            </a:r>
            <a:r>
              <a:rPr b="1" lang="es" sz="2400">
                <a:solidFill>
                  <a:srgbClr val="E1446D"/>
                </a:solidFill>
                <a:latin typeface="Rubik"/>
                <a:ea typeface="Rubik"/>
                <a:cs typeface="Rubik"/>
                <a:sym typeface="Rubik"/>
              </a:rPr>
              <a:t>Grid Search </a:t>
            </a:r>
            <a:r>
              <a:rPr lang="es" sz="2400">
                <a:solidFill>
                  <a:srgbClr val="434343"/>
                </a:solidFill>
                <a:latin typeface="Rubik Light"/>
                <a:ea typeface="Rubik Light"/>
                <a:cs typeface="Rubik Light"/>
                <a:sym typeface="Rubik Light"/>
              </a:rPr>
              <a:t>(“búsqueda de cuadrícula”). </a:t>
            </a:r>
            <a:endParaRPr sz="1800">
              <a:solidFill>
                <a:srgbClr val="434343"/>
              </a:solidFill>
              <a:latin typeface="Rubik Light"/>
              <a:ea typeface="Rubik Light"/>
              <a:cs typeface="Rubik Light"/>
              <a:sym typeface="Rubik Light"/>
            </a:endParaRPr>
          </a:p>
        </p:txBody>
      </p:sp>
      <p:sp>
        <p:nvSpPr>
          <p:cNvPr id="259" name="Google Shape;25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60" name="Google Shape;260;p55"/>
          <p:cNvSpPr/>
          <p:nvPr/>
        </p:nvSpPr>
        <p:spPr>
          <a:xfrm>
            <a:off x="2410225" y="1554500"/>
            <a:ext cx="548700" cy="548700"/>
          </a:xfrm>
          <a:prstGeom prst="mathMultiply">
            <a:avLst>
              <a:gd fmla="val 23520" name="adj1"/>
            </a:avLst>
          </a:prstGeom>
          <a:solidFill>
            <a:srgbClr val="E144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6"/>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Solución </a:t>
            </a:r>
            <a:r>
              <a:rPr b="1" lang="es" strike="sngStrike">
                <a:solidFill>
                  <a:srgbClr val="434343"/>
                </a:solidFill>
                <a:latin typeface="Rubik"/>
                <a:ea typeface="Rubik"/>
                <a:cs typeface="Rubik"/>
                <a:sym typeface="Rubik"/>
              </a:rPr>
              <a:t>más</a:t>
            </a:r>
            <a:r>
              <a:rPr b="1" lang="es">
                <a:solidFill>
                  <a:srgbClr val="434343"/>
                </a:solidFill>
                <a:latin typeface="Rubik"/>
                <a:ea typeface="Rubik"/>
                <a:cs typeface="Rubik"/>
                <a:sym typeface="Rubik"/>
              </a:rPr>
              <a:t> natural:</a:t>
            </a:r>
            <a:r>
              <a:rPr lang="es">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Éste método se llama Grid Search (“búsqueda de cuadrícula”).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2400">
                <a:solidFill>
                  <a:srgbClr val="434343"/>
                </a:solidFill>
                <a:latin typeface="Rubik Light"/>
                <a:ea typeface="Rubik Light"/>
                <a:cs typeface="Rubik Light"/>
                <a:sym typeface="Rubik Light"/>
              </a:rPr>
              <a:t>Por ejemplo, si tenemos dos hiperparámetros, a y b, que pueden tomar valores a = {1,2} y b = {3,4}</a:t>
            </a:r>
            <a:endParaRPr sz="2400">
              <a:solidFill>
                <a:srgbClr val="434343"/>
              </a:solidFill>
              <a:latin typeface="Rubik Light"/>
              <a:ea typeface="Rubik Light"/>
              <a:cs typeface="Rubik Light"/>
              <a:sym typeface="Rubik Light"/>
            </a:endParaRPr>
          </a:p>
        </p:txBody>
      </p:sp>
      <p:grpSp>
        <p:nvGrpSpPr>
          <p:cNvPr id="266" name="Google Shape;266;p56"/>
          <p:cNvGrpSpPr/>
          <p:nvPr/>
        </p:nvGrpSpPr>
        <p:grpSpPr>
          <a:xfrm>
            <a:off x="797375" y="2698182"/>
            <a:ext cx="1476600" cy="483068"/>
            <a:chOff x="873575" y="2621982"/>
            <a:chExt cx="1476600" cy="483068"/>
          </a:xfrm>
        </p:grpSpPr>
        <p:sp>
          <p:nvSpPr>
            <p:cNvPr id="267" name="Google Shape;267;p56"/>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6"/>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269" name="Google Shape;269;p56"/>
            <p:cNvSpPr/>
            <p:nvPr/>
          </p:nvSpPr>
          <p:spPr>
            <a:xfrm>
              <a:off x="1693400" y="2621982"/>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grpSp>
      <p:grpSp>
        <p:nvGrpSpPr>
          <p:cNvPr id="270" name="Google Shape;270;p56"/>
          <p:cNvGrpSpPr/>
          <p:nvPr/>
        </p:nvGrpSpPr>
        <p:grpSpPr>
          <a:xfrm>
            <a:off x="797375" y="3383982"/>
            <a:ext cx="1476600" cy="483000"/>
            <a:chOff x="873575" y="3307782"/>
            <a:chExt cx="1476600" cy="483000"/>
          </a:xfrm>
        </p:grpSpPr>
        <p:sp>
          <p:nvSpPr>
            <p:cNvPr id="271" name="Google Shape;271;p56"/>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6"/>
            <p:cNvSpPr/>
            <p:nvPr/>
          </p:nvSpPr>
          <p:spPr>
            <a:xfrm>
              <a:off x="1103625"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sp>
          <p:nvSpPr>
            <p:cNvPr id="273" name="Google Shape;273;p56"/>
            <p:cNvSpPr/>
            <p:nvPr/>
          </p:nvSpPr>
          <p:spPr>
            <a:xfrm>
              <a:off x="1693400"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274" name="Google Shape;274;p56"/>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275" name="Google Shape;275;p56"/>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57"/>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Solución </a:t>
            </a:r>
            <a:r>
              <a:rPr b="1" lang="es" strike="sngStrike">
                <a:solidFill>
                  <a:srgbClr val="434343"/>
                </a:solidFill>
                <a:latin typeface="Rubik"/>
                <a:ea typeface="Rubik"/>
                <a:cs typeface="Rubik"/>
                <a:sym typeface="Rubik"/>
              </a:rPr>
              <a:t>más</a:t>
            </a:r>
            <a:r>
              <a:rPr b="1" lang="es">
                <a:solidFill>
                  <a:srgbClr val="434343"/>
                </a:solidFill>
                <a:latin typeface="Rubik"/>
                <a:ea typeface="Rubik"/>
                <a:cs typeface="Rubik"/>
                <a:sym typeface="Rubik"/>
              </a:rPr>
              <a:t> natural:</a:t>
            </a:r>
            <a:r>
              <a:rPr lang="es">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Éste método se llama Grid Search (“búsqueda de cuadrícula”).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2400">
                <a:solidFill>
                  <a:srgbClr val="434343"/>
                </a:solidFill>
                <a:latin typeface="Rubik Light"/>
                <a:ea typeface="Rubik Light"/>
                <a:cs typeface="Rubik Light"/>
                <a:sym typeface="Rubik Light"/>
              </a:rPr>
              <a:t>Por ejemplo, si tenemos dos hiperparámetros, a y b, que pueden tomar valores a = {1,2} y b = {3,4}</a:t>
            </a:r>
            <a:endParaRPr sz="2400">
              <a:solidFill>
                <a:srgbClr val="434343"/>
              </a:solidFill>
              <a:latin typeface="Rubik Light"/>
              <a:ea typeface="Rubik Light"/>
              <a:cs typeface="Rubik Light"/>
              <a:sym typeface="Rubik Light"/>
            </a:endParaRPr>
          </a:p>
        </p:txBody>
      </p:sp>
      <p:sp>
        <p:nvSpPr>
          <p:cNvPr id="281" name="Google Shape;281;p57"/>
          <p:cNvSpPr txBox="1"/>
          <p:nvPr/>
        </p:nvSpPr>
        <p:spPr>
          <a:xfrm>
            <a:off x="2653125" y="2924925"/>
            <a:ext cx="1184100" cy="735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latin typeface="Rubik"/>
                <a:ea typeface="Rubik"/>
                <a:cs typeface="Rubik"/>
                <a:sym typeface="Rubik"/>
              </a:rPr>
              <a:t>Grid Search</a:t>
            </a:r>
            <a:endParaRPr b="1" sz="1800">
              <a:solidFill>
                <a:srgbClr val="FFFFFF"/>
              </a:solidFill>
            </a:endParaRPr>
          </a:p>
        </p:txBody>
      </p:sp>
      <p:grpSp>
        <p:nvGrpSpPr>
          <p:cNvPr id="282" name="Google Shape;282;p57"/>
          <p:cNvGrpSpPr/>
          <p:nvPr/>
        </p:nvGrpSpPr>
        <p:grpSpPr>
          <a:xfrm>
            <a:off x="797375" y="2698182"/>
            <a:ext cx="1476600" cy="483000"/>
            <a:chOff x="873575" y="2621982"/>
            <a:chExt cx="1476600" cy="483000"/>
          </a:xfrm>
        </p:grpSpPr>
        <p:sp>
          <p:nvSpPr>
            <p:cNvPr id="283" name="Google Shape;283;p57"/>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7"/>
            <p:cNvSpPr/>
            <p:nvPr/>
          </p:nvSpPr>
          <p:spPr>
            <a:xfrm>
              <a:off x="1693400" y="2621982"/>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grpSp>
      <p:grpSp>
        <p:nvGrpSpPr>
          <p:cNvPr id="285" name="Google Shape;285;p57"/>
          <p:cNvGrpSpPr/>
          <p:nvPr/>
        </p:nvGrpSpPr>
        <p:grpSpPr>
          <a:xfrm>
            <a:off x="797375" y="3383982"/>
            <a:ext cx="1476600" cy="483000"/>
            <a:chOff x="873575" y="3307782"/>
            <a:chExt cx="1476600" cy="483000"/>
          </a:xfrm>
        </p:grpSpPr>
        <p:sp>
          <p:nvSpPr>
            <p:cNvPr id="286" name="Google Shape;286;p57"/>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7"/>
            <p:cNvSpPr/>
            <p:nvPr/>
          </p:nvSpPr>
          <p:spPr>
            <a:xfrm>
              <a:off x="1693400"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288" name="Google Shape;288;p57"/>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289" name="Google Shape;289;p57"/>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sp>
        <p:nvSpPr>
          <p:cNvPr id="290" name="Google Shape;290;p57"/>
          <p:cNvSpPr txBox="1"/>
          <p:nvPr/>
        </p:nvSpPr>
        <p:spPr>
          <a:xfrm>
            <a:off x="6039025" y="2189825"/>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1</a:t>
            </a:r>
            <a:endParaRPr sz="1800">
              <a:latin typeface="Rubik Medium"/>
              <a:ea typeface="Rubik Medium"/>
              <a:cs typeface="Rubik Medium"/>
              <a:sym typeface="Rubik Medium"/>
            </a:endParaRPr>
          </a:p>
        </p:txBody>
      </p:sp>
      <p:sp>
        <p:nvSpPr>
          <p:cNvPr id="291" name="Google Shape;291;p57"/>
          <p:cNvSpPr txBox="1"/>
          <p:nvPr/>
        </p:nvSpPr>
        <p:spPr>
          <a:xfrm>
            <a:off x="7438800" y="21898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1</a:t>
            </a:r>
            <a:endParaRPr>
              <a:latin typeface="Rubik"/>
              <a:ea typeface="Rubik"/>
              <a:cs typeface="Rubik"/>
              <a:sym typeface="Rubik"/>
            </a:endParaRPr>
          </a:p>
        </p:txBody>
      </p:sp>
      <p:grpSp>
        <p:nvGrpSpPr>
          <p:cNvPr id="292" name="Google Shape;292;p57"/>
          <p:cNvGrpSpPr/>
          <p:nvPr/>
        </p:nvGrpSpPr>
        <p:grpSpPr>
          <a:xfrm>
            <a:off x="4349475" y="2145082"/>
            <a:ext cx="1476600" cy="483068"/>
            <a:chOff x="873575" y="2621982"/>
            <a:chExt cx="1476600" cy="483068"/>
          </a:xfrm>
        </p:grpSpPr>
        <p:sp>
          <p:nvSpPr>
            <p:cNvPr id="293" name="Google Shape;293;p57"/>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7"/>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295" name="Google Shape;295;p57"/>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8"/>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Solución </a:t>
            </a:r>
            <a:r>
              <a:rPr b="1" lang="es" strike="sngStrike">
                <a:solidFill>
                  <a:srgbClr val="434343"/>
                </a:solidFill>
                <a:latin typeface="Rubik"/>
                <a:ea typeface="Rubik"/>
                <a:cs typeface="Rubik"/>
                <a:sym typeface="Rubik"/>
              </a:rPr>
              <a:t>más</a:t>
            </a:r>
            <a:r>
              <a:rPr b="1" lang="es">
                <a:solidFill>
                  <a:srgbClr val="434343"/>
                </a:solidFill>
                <a:latin typeface="Rubik"/>
                <a:ea typeface="Rubik"/>
                <a:cs typeface="Rubik"/>
                <a:sym typeface="Rubik"/>
              </a:rPr>
              <a:t> natural:</a:t>
            </a:r>
            <a:r>
              <a:rPr lang="es">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Éste método se llama Grid Search (“búsqueda de cuadrícula”).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2400">
                <a:solidFill>
                  <a:srgbClr val="434343"/>
                </a:solidFill>
                <a:latin typeface="Rubik Light"/>
                <a:ea typeface="Rubik Light"/>
                <a:cs typeface="Rubik Light"/>
                <a:sym typeface="Rubik Light"/>
              </a:rPr>
              <a:t>Por ejemplo, si tenemos dos hiperparámetros, a y b, que pueden tomar valores a = {1,2} y b = {3,4}</a:t>
            </a:r>
            <a:endParaRPr sz="2400">
              <a:solidFill>
                <a:srgbClr val="434343"/>
              </a:solidFill>
              <a:latin typeface="Rubik Light"/>
              <a:ea typeface="Rubik Light"/>
              <a:cs typeface="Rubik Light"/>
              <a:sym typeface="Rubik Light"/>
            </a:endParaRPr>
          </a:p>
        </p:txBody>
      </p:sp>
      <p:sp>
        <p:nvSpPr>
          <p:cNvPr id="301" name="Google Shape;301;p58"/>
          <p:cNvSpPr txBox="1"/>
          <p:nvPr/>
        </p:nvSpPr>
        <p:spPr>
          <a:xfrm>
            <a:off x="2653125" y="2924925"/>
            <a:ext cx="1184100" cy="735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latin typeface="Rubik"/>
                <a:ea typeface="Rubik"/>
                <a:cs typeface="Rubik"/>
                <a:sym typeface="Rubik"/>
              </a:rPr>
              <a:t>Grid Search</a:t>
            </a:r>
            <a:endParaRPr b="1" sz="1800">
              <a:solidFill>
                <a:srgbClr val="FFFFFF"/>
              </a:solidFill>
            </a:endParaRPr>
          </a:p>
        </p:txBody>
      </p:sp>
      <p:grpSp>
        <p:nvGrpSpPr>
          <p:cNvPr id="302" name="Google Shape;302;p58"/>
          <p:cNvGrpSpPr/>
          <p:nvPr/>
        </p:nvGrpSpPr>
        <p:grpSpPr>
          <a:xfrm>
            <a:off x="797375" y="2698182"/>
            <a:ext cx="1476600" cy="483000"/>
            <a:chOff x="873575" y="2621982"/>
            <a:chExt cx="1476600" cy="483000"/>
          </a:xfrm>
        </p:grpSpPr>
        <p:sp>
          <p:nvSpPr>
            <p:cNvPr id="303" name="Google Shape;303;p58"/>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8"/>
            <p:cNvSpPr/>
            <p:nvPr/>
          </p:nvSpPr>
          <p:spPr>
            <a:xfrm>
              <a:off x="1693400" y="2621982"/>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grpSp>
      <p:grpSp>
        <p:nvGrpSpPr>
          <p:cNvPr id="305" name="Google Shape;305;p58"/>
          <p:cNvGrpSpPr/>
          <p:nvPr/>
        </p:nvGrpSpPr>
        <p:grpSpPr>
          <a:xfrm>
            <a:off x="797375" y="3383982"/>
            <a:ext cx="1476600" cy="483000"/>
            <a:chOff x="873575" y="3307782"/>
            <a:chExt cx="1476600" cy="483000"/>
          </a:xfrm>
        </p:grpSpPr>
        <p:sp>
          <p:nvSpPr>
            <p:cNvPr id="306" name="Google Shape;306;p58"/>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8"/>
            <p:cNvSpPr/>
            <p:nvPr/>
          </p:nvSpPr>
          <p:spPr>
            <a:xfrm>
              <a:off x="1103625"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sp>
        <p:nvSpPr>
          <p:cNvPr id="308" name="Google Shape;308;p58"/>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309" name="Google Shape;309;p58"/>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sp>
        <p:nvSpPr>
          <p:cNvPr id="310" name="Google Shape;310;p58"/>
          <p:cNvSpPr txBox="1"/>
          <p:nvPr/>
        </p:nvSpPr>
        <p:spPr>
          <a:xfrm>
            <a:off x="6039025" y="28756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2</a:t>
            </a:r>
            <a:endParaRPr sz="1800">
              <a:latin typeface="Rubik Medium"/>
              <a:ea typeface="Rubik Medium"/>
              <a:cs typeface="Rubik Medium"/>
              <a:sym typeface="Rubik Medium"/>
            </a:endParaRPr>
          </a:p>
        </p:txBody>
      </p:sp>
      <p:grpSp>
        <p:nvGrpSpPr>
          <p:cNvPr id="311" name="Google Shape;311;p58"/>
          <p:cNvGrpSpPr/>
          <p:nvPr/>
        </p:nvGrpSpPr>
        <p:grpSpPr>
          <a:xfrm>
            <a:off x="4349475" y="2830882"/>
            <a:ext cx="1476600" cy="483068"/>
            <a:chOff x="873575" y="2621982"/>
            <a:chExt cx="1476600" cy="483068"/>
          </a:xfrm>
        </p:grpSpPr>
        <p:sp>
          <p:nvSpPr>
            <p:cNvPr id="312" name="Google Shape;312;p58"/>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8"/>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314" name="Google Shape;314;p58"/>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315" name="Google Shape;315;p58"/>
          <p:cNvSpPr txBox="1"/>
          <p:nvPr/>
        </p:nvSpPr>
        <p:spPr>
          <a:xfrm>
            <a:off x="7438800" y="28756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2</a:t>
            </a:r>
            <a:endParaRPr>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9"/>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Solución </a:t>
            </a:r>
            <a:r>
              <a:rPr b="1" lang="es" strike="sngStrike">
                <a:solidFill>
                  <a:srgbClr val="434343"/>
                </a:solidFill>
                <a:latin typeface="Rubik"/>
                <a:ea typeface="Rubik"/>
                <a:cs typeface="Rubik"/>
                <a:sym typeface="Rubik"/>
              </a:rPr>
              <a:t>más</a:t>
            </a:r>
            <a:r>
              <a:rPr b="1" lang="es">
                <a:solidFill>
                  <a:srgbClr val="434343"/>
                </a:solidFill>
                <a:latin typeface="Rubik"/>
                <a:ea typeface="Rubik"/>
                <a:cs typeface="Rubik"/>
                <a:sym typeface="Rubik"/>
              </a:rPr>
              <a:t> natural:</a:t>
            </a:r>
            <a:r>
              <a:rPr lang="es">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Éste método se llama Grid Search (“búsqueda de cuadrícula”).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2400">
                <a:solidFill>
                  <a:srgbClr val="434343"/>
                </a:solidFill>
                <a:latin typeface="Rubik Light"/>
                <a:ea typeface="Rubik Light"/>
                <a:cs typeface="Rubik Light"/>
                <a:sym typeface="Rubik Light"/>
              </a:rPr>
              <a:t>Por ejemplo, si tenemos dos hiperparámetros, a y b, que pueden tomar valores a = {1,2} y b = {3,4}</a:t>
            </a:r>
            <a:endParaRPr sz="2400">
              <a:solidFill>
                <a:srgbClr val="434343"/>
              </a:solidFill>
              <a:latin typeface="Rubik Light"/>
              <a:ea typeface="Rubik Light"/>
              <a:cs typeface="Rubik Light"/>
              <a:sym typeface="Rubik Light"/>
            </a:endParaRPr>
          </a:p>
        </p:txBody>
      </p:sp>
      <p:sp>
        <p:nvSpPr>
          <p:cNvPr id="321" name="Google Shape;321;p59"/>
          <p:cNvSpPr txBox="1"/>
          <p:nvPr/>
        </p:nvSpPr>
        <p:spPr>
          <a:xfrm>
            <a:off x="2653125" y="2924925"/>
            <a:ext cx="1184100" cy="735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latin typeface="Rubik"/>
                <a:ea typeface="Rubik"/>
                <a:cs typeface="Rubik"/>
                <a:sym typeface="Rubik"/>
              </a:rPr>
              <a:t>Grid Search</a:t>
            </a:r>
            <a:endParaRPr b="1" sz="1800">
              <a:solidFill>
                <a:srgbClr val="FFFFFF"/>
              </a:solidFill>
            </a:endParaRPr>
          </a:p>
        </p:txBody>
      </p:sp>
      <p:grpSp>
        <p:nvGrpSpPr>
          <p:cNvPr id="322" name="Google Shape;322;p59"/>
          <p:cNvGrpSpPr/>
          <p:nvPr/>
        </p:nvGrpSpPr>
        <p:grpSpPr>
          <a:xfrm>
            <a:off x="797375" y="2698250"/>
            <a:ext cx="1476600" cy="483000"/>
            <a:chOff x="873575" y="2622050"/>
            <a:chExt cx="1476600" cy="483000"/>
          </a:xfrm>
        </p:grpSpPr>
        <p:sp>
          <p:nvSpPr>
            <p:cNvPr id="323" name="Google Shape;323;p59"/>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9"/>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grpSp>
      <p:sp>
        <p:nvSpPr>
          <p:cNvPr id="325" name="Google Shape;325;p59"/>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326" name="Google Shape;326;p59"/>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grpSp>
        <p:nvGrpSpPr>
          <p:cNvPr id="327" name="Google Shape;327;p59"/>
          <p:cNvGrpSpPr/>
          <p:nvPr/>
        </p:nvGrpSpPr>
        <p:grpSpPr>
          <a:xfrm>
            <a:off x="797375" y="3383982"/>
            <a:ext cx="1476600" cy="483000"/>
            <a:chOff x="873575" y="3307782"/>
            <a:chExt cx="1476600" cy="483000"/>
          </a:xfrm>
        </p:grpSpPr>
        <p:sp>
          <p:nvSpPr>
            <p:cNvPr id="328" name="Google Shape;328;p59"/>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9"/>
            <p:cNvSpPr/>
            <p:nvPr/>
          </p:nvSpPr>
          <p:spPr>
            <a:xfrm>
              <a:off x="1693400"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grpSp>
        <p:nvGrpSpPr>
          <p:cNvPr id="330" name="Google Shape;330;p59"/>
          <p:cNvGrpSpPr/>
          <p:nvPr/>
        </p:nvGrpSpPr>
        <p:grpSpPr>
          <a:xfrm>
            <a:off x="4349475" y="3516682"/>
            <a:ext cx="1476600" cy="483068"/>
            <a:chOff x="873575" y="2621982"/>
            <a:chExt cx="1476600" cy="483068"/>
          </a:xfrm>
        </p:grpSpPr>
        <p:sp>
          <p:nvSpPr>
            <p:cNvPr id="331" name="Google Shape;331;p59"/>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9"/>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sp>
          <p:nvSpPr>
            <p:cNvPr id="333" name="Google Shape;333;p59"/>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sp>
        <p:nvSpPr>
          <p:cNvPr id="334" name="Google Shape;334;p59"/>
          <p:cNvSpPr txBox="1"/>
          <p:nvPr/>
        </p:nvSpPr>
        <p:spPr>
          <a:xfrm>
            <a:off x="6039025" y="35614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3</a:t>
            </a:r>
            <a:endParaRPr sz="1800">
              <a:latin typeface="Rubik Medium"/>
              <a:ea typeface="Rubik Medium"/>
              <a:cs typeface="Rubik Medium"/>
              <a:sym typeface="Rubik Medium"/>
            </a:endParaRPr>
          </a:p>
        </p:txBody>
      </p:sp>
      <p:sp>
        <p:nvSpPr>
          <p:cNvPr id="335" name="Google Shape;335;p59"/>
          <p:cNvSpPr txBox="1"/>
          <p:nvPr/>
        </p:nvSpPr>
        <p:spPr>
          <a:xfrm>
            <a:off x="7438800" y="35614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3</a:t>
            </a:r>
            <a:endParaRPr>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¡Bienvenidos/as</a:t>
            </a:r>
            <a:endParaRPr/>
          </a:p>
          <a:p>
            <a:pPr indent="0" lvl="0" marL="0" rtl="0" algn="l">
              <a:spcBef>
                <a:spcPts val="0"/>
              </a:spcBef>
              <a:spcAft>
                <a:spcPts val="0"/>
              </a:spcAft>
              <a:buNone/>
            </a:pPr>
            <a:r>
              <a:rPr lang="es"/>
              <a:t>a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0"/>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34343"/>
                </a:solidFill>
                <a:latin typeface="Rubik"/>
                <a:ea typeface="Rubik"/>
                <a:cs typeface="Rubik"/>
                <a:sym typeface="Rubik"/>
              </a:rPr>
              <a:t>Solución </a:t>
            </a:r>
            <a:r>
              <a:rPr b="1" lang="es" strike="sngStrike">
                <a:solidFill>
                  <a:srgbClr val="434343"/>
                </a:solidFill>
                <a:latin typeface="Rubik"/>
                <a:ea typeface="Rubik"/>
                <a:cs typeface="Rubik"/>
                <a:sym typeface="Rubik"/>
              </a:rPr>
              <a:t>más</a:t>
            </a:r>
            <a:r>
              <a:rPr b="1" lang="es">
                <a:solidFill>
                  <a:srgbClr val="434343"/>
                </a:solidFill>
                <a:latin typeface="Rubik"/>
                <a:ea typeface="Rubik"/>
                <a:cs typeface="Rubik"/>
                <a:sym typeface="Rubik"/>
              </a:rPr>
              <a:t> natural:</a:t>
            </a:r>
            <a:r>
              <a:rPr lang="es">
                <a:solidFill>
                  <a:srgbClr val="434343"/>
                </a:solidFill>
                <a:latin typeface="Rubik Light"/>
                <a:ea typeface="Rubik Light"/>
                <a:cs typeface="Rubik Light"/>
                <a:sym typeface="Rubik Light"/>
              </a:rPr>
              <a:t> hacer una búsqueda exhaustiva. Es decir probando con todos los valores de los hiperparámetros que podamos y eligiendo la mejor combinación. Éste método se llama Grid Search (“búsqueda de cuadrícula”). </a:t>
            </a:r>
            <a:endParaRPr>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2400">
                <a:solidFill>
                  <a:srgbClr val="434343"/>
                </a:solidFill>
                <a:latin typeface="Rubik Light"/>
                <a:ea typeface="Rubik Light"/>
                <a:cs typeface="Rubik Light"/>
                <a:sym typeface="Rubik Light"/>
              </a:rPr>
              <a:t>Por ejemplo, si tenemos dos hiperparámetros, a y b, que pueden tomar valores a = {1,2} y b = {3,4}</a:t>
            </a:r>
            <a:endParaRPr sz="2400">
              <a:solidFill>
                <a:srgbClr val="434343"/>
              </a:solidFill>
              <a:latin typeface="Rubik Light"/>
              <a:ea typeface="Rubik Light"/>
              <a:cs typeface="Rubik Light"/>
              <a:sym typeface="Rubik Light"/>
            </a:endParaRPr>
          </a:p>
        </p:txBody>
      </p:sp>
      <p:sp>
        <p:nvSpPr>
          <p:cNvPr id="341" name="Google Shape;341;p60"/>
          <p:cNvSpPr txBox="1"/>
          <p:nvPr/>
        </p:nvSpPr>
        <p:spPr>
          <a:xfrm>
            <a:off x="2653125" y="2924925"/>
            <a:ext cx="1184100" cy="735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latin typeface="Rubik"/>
                <a:ea typeface="Rubik"/>
                <a:cs typeface="Rubik"/>
                <a:sym typeface="Rubik"/>
              </a:rPr>
              <a:t>Grid Search</a:t>
            </a:r>
            <a:endParaRPr b="1" sz="1800">
              <a:solidFill>
                <a:srgbClr val="FFFFFF"/>
              </a:solidFill>
            </a:endParaRPr>
          </a:p>
        </p:txBody>
      </p:sp>
      <p:grpSp>
        <p:nvGrpSpPr>
          <p:cNvPr id="342" name="Google Shape;342;p60"/>
          <p:cNvGrpSpPr/>
          <p:nvPr/>
        </p:nvGrpSpPr>
        <p:grpSpPr>
          <a:xfrm>
            <a:off x="797375" y="2698250"/>
            <a:ext cx="1476600" cy="483000"/>
            <a:chOff x="873575" y="2622050"/>
            <a:chExt cx="1476600" cy="483000"/>
          </a:xfrm>
        </p:grpSpPr>
        <p:sp>
          <p:nvSpPr>
            <p:cNvPr id="343" name="Google Shape;343;p60"/>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0"/>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grpSp>
      <p:grpSp>
        <p:nvGrpSpPr>
          <p:cNvPr id="345" name="Google Shape;345;p60"/>
          <p:cNvGrpSpPr/>
          <p:nvPr/>
        </p:nvGrpSpPr>
        <p:grpSpPr>
          <a:xfrm>
            <a:off x="797375" y="3383982"/>
            <a:ext cx="1476600" cy="483000"/>
            <a:chOff x="873575" y="3307782"/>
            <a:chExt cx="1476600" cy="483000"/>
          </a:xfrm>
        </p:grpSpPr>
        <p:sp>
          <p:nvSpPr>
            <p:cNvPr id="346" name="Google Shape;346;p60"/>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0"/>
            <p:cNvSpPr/>
            <p:nvPr/>
          </p:nvSpPr>
          <p:spPr>
            <a:xfrm>
              <a:off x="1103625"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sp>
        <p:nvSpPr>
          <p:cNvPr id="348" name="Google Shape;348;p60"/>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349" name="Google Shape;349;p60"/>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grpSp>
        <p:nvGrpSpPr>
          <p:cNvPr id="350" name="Google Shape;350;p60"/>
          <p:cNvGrpSpPr/>
          <p:nvPr/>
        </p:nvGrpSpPr>
        <p:grpSpPr>
          <a:xfrm>
            <a:off x="4349475" y="4202482"/>
            <a:ext cx="1476600" cy="483068"/>
            <a:chOff x="873575" y="2621982"/>
            <a:chExt cx="1476600" cy="483068"/>
          </a:xfrm>
        </p:grpSpPr>
        <p:sp>
          <p:nvSpPr>
            <p:cNvPr id="351" name="Google Shape;351;p60"/>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0"/>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sp>
          <p:nvSpPr>
            <p:cNvPr id="353" name="Google Shape;353;p60"/>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354" name="Google Shape;354;p60"/>
          <p:cNvSpPr txBox="1"/>
          <p:nvPr/>
        </p:nvSpPr>
        <p:spPr>
          <a:xfrm>
            <a:off x="6039025" y="42472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4</a:t>
            </a:r>
            <a:endParaRPr sz="1800">
              <a:latin typeface="Rubik Medium"/>
              <a:ea typeface="Rubik Medium"/>
              <a:cs typeface="Rubik Medium"/>
              <a:sym typeface="Rubik Medium"/>
            </a:endParaRPr>
          </a:p>
        </p:txBody>
      </p:sp>
      <p:sp>
        <p:nvSpPr>
          <p:cNvPr id="355" name="Google Shape;355;p60"/>
          <p:cNvSpPr txBox="1"/>
          <p:nvPr/>
        </p:nvSpPr>
        <p:spPr>
          <a:xfrm>
            <a:off x="7438800" y="42472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4</a:t>
            </a:r>
            <a:endParaRPr>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1"/>
          <p:cNvSpPr txBox="1"/>
          <p:nvPr/>
        </p:nvSpPr>
        <p:spPr>
          <a:xfrm>
            <a:off x="2653125" y="2924925"/>
            <a:ext cx="1184100" cy="735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latin typeface="Rubik"/>
                <a:ea typeface="Rubik"/>
                <a:cs typeface="Rubik"/>
                <a:sym typeface="Rubik"/>
              </a:rPr>
              <a:t>Grid Search</a:t>
            </a:r>
            <a:endParaRPr b="1" sz="1800">
              <a:solidFill>
                <a:srgbClr val="FFFFFF"/>
              </a:solidFill>
            </a:endParaRPr>
          </a:p>
        </p:txBody>
      </p:sp>
      <p:grpSp>
        <p:nvGrpSpPr>
          <p:cNvPr id="361" name="Google Shape;361;p61"/>
          <p:cNvGrpSpPr/>
          <p:nvPr/>
        </p:nvGrpSpPr>
        <p:grpSpPr>
          <a:xfrm>
            <a:off x="4349475" y="4202482"/>
            <a:ext cx="1476600" cy="483068"/>
            <a:chOff x="873575" y="2621982"/>
            <a:chExt cx="1476600" cy="483068"/>
          </a:xfrm>
        </p:grpSpPr>
        <p:sp>
          <p:nvSpPr>
            <p:cNvPr id="362" name="Google Shape;362;p61"/>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1"/>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sp>
          <p:nvSpPr>
            <p:cNvPr id="364" name="Google Shape;364;p61"/>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365" name="Google Shape;365;p61"/>
          <p:cNvSpPr txBox="1"/>
          <p:nvPr/>
        </p:nvSpPr>
        <p:spPr>
          <a:xfrm>
            <a:off x="6039025" y="42472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4</a:t>
            </a:r>
            <a:endParaRPr sz="1800">
              <a:latin typeface="Rubik Medium"/>
              <a:ea typeface="Rubik Medium"/>
              <a:cs typeface="Rubik Medium"/>
              <a:sym typeface="Rubik Medium"/>
            </a:endParaRPr>
          </a:p>
        </p:txBody>
      </p:sp>
      <p:sp>
        <p:nvSpPr>
          <p:cNvPr id="366" name="Google Shape;366;p61"/>
          <p:cNvSpPr txBox="1"/>
          <p:nvPr/>
        </p:nvSpPr>
        <p:spPr>
          <a:xfrm>
            <a:off x="7438800" y="42472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4</a:t>
            </a:r>
            <a:endParaRPr>
              <a:latin typeface="Rubik"/>
              <a:ea typeface="Rubik"/>
              <a:cs typeface="Rubik"/>
              <a:sym typeface="Rubik"/>
            </a:endParaRPr>
          </a:p>
        </p:txBody>
      </p:sp>
      <p:sp>
        <p:nvSpPr>
          <p:cNvPr id="367" name="Google Shape;367;p61"/>
          <p:cNvSpPr txBox="1"/>
          <p:nvPr/>
        </p:nvSpPr>
        <p:spPr>
          <a:xfrm>
            <a:off x="6039025" y="2189825"/>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1</a:t>
            </a:r>
            <a:endParaRPr sz="1800">
              <a:latin typeface="Rubik Medium"/>
              <a:ea typeface="Rubik Medium"/>
              <a:cs typeface="Rubik Medium"/>
              <a:sym typeface="Rubik Medium"/>
            </a:endParaRPr>
          </a:p>
        </p:txBody>
      </p:sp>
      <p:sp>
        <p:nvSpPr>
          <p:cNvPr id="368" name="Google Shape;368;p61"/>
          <p:cNvSpPr txBox="1"/>
          <p:nvPr/>
        </p:nvSpPr>
        <p:spPr>
          <a:xfrm>
            <a:off x="7438800" y="21898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1</a:t>
            </a:r>
            <a:endParaRPr>
              <a:latin typeface="Rubik"/>
              <a:ea typeface="Rubik"/>
              <a:cs typeface="Rubik"/>
              <a:sym typeface="Rubik"/>
            </a:endParaRPr>
          </a:p>
        </p:txBody>
      </p:sp>
      <p:sp>
        <p:nvSpPr>
          <p:cNvPr id="369" name="Google Shape;369;p61"/>
          <p:cNvSpPr txBox="1"/>
          <p:nvPr/>
        </p:nvSpPr>
        <p:spPr>
          <a:xfrm>
            <a:off x="6039025" y="28756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2</a:t>
            </a:r>
            <a:endParaRPr sz="1800">
              <a:latin typeface="Rubik Medium"/>
              <a:ea typeface="Rubik Medium"/>
              <a:cs typeface="Rubik Medium"/>
              <a:sym typeface="Rubik Medium"/>
            </a:endParaRPr>
          </a:p>
        </p:txBody>
      </p:sp>
      <p:grpSp>
        <p:nvGrpSpPr>
          <p:cNvPr id="370" name="Google Shape;370;p61"/>
          <p:cNvGrpSpPr/>
          <p:nvPr/>
        </p:nvGrpSpPr>
        <p:grpSpPr>
          <a:xfrm>
            <a:off x="4349475" y="2145082"/>
            <a:ext cx="1476600" cy="483068"/>
            <a:chOff x="873575" y="2621982"/>
            <a:chExt cx="1476600" cy="483068"/>
          </a:xfrm>
        </p:grpSpPr>
        <p:sp>
          <p:nvSpPr>
            <p:cNvPr id="371" name="Google Shape;371;p61"/>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1"/>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373" name="Google Shape;373;p61"/>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grpSp>
        <p:nvGrpSpPr>
          <p:cNvPr id="374" name="Google Shape;374;p61"/>
          <p:cNvGrpSpPr/>
          <p:nvPr/>
        </p:nvGrpSpPr>
        <p:grpSpPr>
          <a:xfrm>
            <a:off x="4349475" y="2830882"/>
            <a:ext cx="1476600" cy="483068"/>
            <a:chOff x="873575" y="2621982"/>
            <a:chExt cx="1476600" cy="483068"/>
          </a:xfrm>
        </p:grpSpPr>
        <p:sp>
          <p:nvSpPr>
            <p:cNvPr id="375" name="Google Shape;375;p61"/>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1"/>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377" name="Google Shape;377;p61"/>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grpSp>
        <p:nvGrpSpPr>
          <p:cNvPr id="378" name="Google Shape;378;p61"/>
          <p:cNvGrpSpPr/>
          <p:nvPr/>
        </p:nvGrpSpPr>
        <p:grpSpPr>
          <a:xfrm>
            <a:off x="4349475" y="3516682"/>
            <a:ext cx="1476600" cy="483068"/>
            <a:chOff x="873575" y="2621982"/>
            <a:chExt cx="1476600" cy="483068"/>
          </a:xfrm>
        </p:grpSpPr>
        <p:sp>
          <p:nvSpPr>
            <p:cNvPr id="379" name="Google Shape;379;p61"/>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1"/>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sp>
          <p:nvSpPr>
            <p:cNvPr id="381" name="Google Shape;381;p61"/>
            <p:cNvSpPr/>
            <p:nvPr/>
          </p:nvSpPr>
          <p:spPr>
            <a:xfrm>
              <a:off x="1693400" y="26219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grpSp>
      <p:sp>
        <p:nvSpPr>
          <p:cNvPr id="382" name="Google Shape;382;p61"/>
          <p:cNvSpPr txBox="1"/>
          <p:nvPr/>
        </p:nvSpPr>
        <p:spPr>
          <a:xfrm>
            <a:off x="6039025" y="3561400"/>
            <a:ext cx="12138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F2030"/>
                </a:solidFill>
                <a:latin typeface="Rubik Medium"/>
                <a:ea typeface="Rubik Medium"/>
                <a:cs typeface="Rubik Medium"/>
                <a:sym typeface="Rubik Medium"/>
              </a:rPr>
              <a:t>Modelo 3</a:t>
            </a:r>
            <a:endParaRPr sz="1800">
              <a:latin typeface="Rubik Medium"/>
              <a:ea typeface="Rubik Medium"/>
              <a:cs typeface="Rubik Medium"/>
              <a:sym typeface="Rubik Medium"/>
            </a:endParaRPr>
          </a:p>
        </p:txBody>
      </p:sp>
      <p:sp>
        <p:nvSpPr>
          <p:cNvPr id="383" name="Google Shape;383;p61"/>
          <p:cNvSpPr txBox="1"/>
          <p:nvPr/>
        </p:nvSpPr>
        <p:spPr>
          <a:xfrm>
            <a:off x="7438800" y="28756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2</a:t>
            </a:r>
            <a:endParaRPr>
              <a:latin typeface="Rubik"/>
              <a:ea typeface="Rubik"/>
              <a:cs typeface="Rubik"/>
              <a:sym typeface="Rubik"/>
            </a:endParaRPr>
          </a:p>
        </p:txBody>
      </p:sp>
      <p:sp>
        <p:nvSpPr>
          <p:cNvPr id="384" name="Google Shape;384;p61"/>
          <p:cNvSpPr txBox="1"/>
          <p:nvPr/>
        </p:nvSpPr>
        <p:spPr>
          <a:xfrm>
            <a:off x="7438800" y="3561425"/>
            <a:ext cx="1514400" cy="3936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Score Modelo 3</a:t>
            </a:r>
            <a:endParaRPr>
              <a:latin typeface="Rubik"/>
              <a:ea typeface="Rubik"/>
              <a:cs typeface="Rubik"/>
              <a:sym typeface="Rubik"/>
            </a:endParaRPr>
          </a:p>
        </p:txBody>
      </p:sp>
      <p:sp>
        <p:nvSpPr>
          <p:cNvPr id="385" name="Google Shape;385;p61"/>
          <p:cNvSpPr/>
          <p:nvPr/>
        </p:nvSpPr>
        <p:spPr>
          <a:xfrm>
            <a:off x="4255975" y="3450100"/>
            <a:ext cx="4779900" cy="616200"/>
          </a:xfrm>
          <a:prstGeom prst="rect">
            <a:avLst/>
          </a:prstGeom>
          <a:noFill/>
          <a:ln cap="flat" cmpd="sng" w="19050">
            <a:solidFill>
              <a:srgbClr val="E1446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1"/>
          <p:cNvSpPr txBox="1"/>
          <p:nvPr/>
        </p:nvSpPr>
        <p:spPr>
          <a:xfrm>
            <a:off x="864925" y="199675"/>
            <a:ext cx="78489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E1446D"/>
              </a:solidFill>
              <a:latin typeface="Rubik Medium"/>
              <a:ea typeface="Rubik Medium"/>
              <a:cs typeface="Rubik Medium"/>
              <a:sym typeface="Rubik Medium"/>
            </a:endParaRPr>
          </a:p>
          <a:p>
            <a:pPr indent="0" lvl="0" marL="0" rtl="0" algn="l">
              <a:spcBef>
                <a:spcPts val="0"/>
              </a:spcBef>
              <a:spcAft>
                <a:spcPts val="0"/>
              </a:spcAft>
              <a:buNone/>
            </a:pPr>
            <a:r>
              <a:rPr lang="es" sz="2400">
                <a:solidFill>
                  <a:srgbClr val="E1446D"/>
                </a:solidFill>
                <a:latin typeface="Rubik Medium"/>
                <a:ea typeface="Rubik Medium"/>
                <a:cs typeface="Rubik Medium"/>
                <a:sym typeface="Rubik Medium"/>
              </a:rPr>
              <a:t>Elegimos el modelo con mejor score (o menor error si corresponde):</a:t>
            </a:r>
            <a:endParaRPr sz="2400">
              <a:solidFill>
                <a:srgbClr val="E1446D"/>
              </a:solidFill>
              <a:latin typeface="Rubik Medium"/>
              <a:ea typeface="Rubik Medium"/>
              <a:cs typeface="Rubik Medium"/>
              <a:sym typeface="Rubik Medium"/>
            </a:endParaRPr>
          </a:p>
        </p:txBody>
      </p:sp>
      <p:grpSp>
        <p:nvGrpSpPr>
          <p:cNvPr id="387" name="Google Shape;387;p61"/>
          <p:cNvGrpSpPr/>
          <p:nvPr/>
        </p:nvGrpSpPr>
        <p:grpSpPr>
          <a:xfrm>
            <a:off x="797375" y="2698182"/>
            <a:ext cx="1476600" cy="483068"/>
            <a:chOff x="873575" y="2621982"/>
            <a:chExt cx="1476600" cy="483068"/>
          </a:xfrm>
        </p:grpSpPr>
        <p:sp>
          <p:nvSpPr>
            <p:cNvPr id="388" name="Google Shape;388;p61"/>
            <p:cNvSpPr/>
            <p:nvPr/>
          </p:nvSpPr>
          <p:spPr>
            <a:xfrm>
              <a:off x="873575" y="26869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1"/>
            <p:cNvSpPr/>
            <p:nvPr/>
          </p:nvSpPr>
          <p:spPr>
            <a:xfrm>
              <a:off x="1103625" y="2622050"/>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a:t>
              </a:r>
              <a:endParaRPr b="1" sz="1200"/>
            </a:p>
          </p:txBody>
        </p:sp>
        <p:sp>
          <p:nvSpPr>
            <p:cNvPr id="390" name="Google Shape;390;p61"/>
            <p:cNvSpPr/>
            <p:nvPr/>
          </p:nvSpPr>
          <p:spPr>
            <a:xfrm>
              <a:off x="1693400" y="2621982"/>
              <a:ext cx="425100" cy="483000"/>
            </a:xfrm>
            <a:prstGeom prst="ellipse">
              <a:avLst/>
            </a:prstGeom>
            <a:solidFill>
              <a:srgbClr val="FCD3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3</a:t>
              </a:r>
              <a:endParaRPr b="1" sz="1200"/>
            </a:p>
          </p:txBody>
        </p:sp>
      </p:grpSp>
      <p:grpSp>
        <p:nvGrpSpPr>
          <p:cNvPr id="391" name="Google Shape;391;p61"/>
          <p:cNvGrpSpPr/>
          <p:nvPr/>
        </p:nvGrpSpPr>
        <p:grpSpPr>
          <a:xfrm>
            <a:off x="797375" y="3383982"/>
            <a:ext cx="1476600" cy="483000"/>
            <a:chOff x="873575" y="3307782"/>
            <a:chExt cx="1476600" cy="483000"/>
          </a:xfrm>
        </p:grpSpPr>
        <p:sp>
          <p:nvSpPr>
            <p:cNvPr id="392" name="Google Shape;392;p61"/>
            <p:cNvSpPr/>
            <p:nvPr/>
          </p:nvSpPr>
          <p:spPr>
            <a:xfrm>
              <a:off x="873575" y="3333225"/>
              <a:ext cx="1476600" cy="353100"/>
            </a:xfrm>
            <a:prstGeom prst="bracePai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1"/>
            <p:cNvSpPr/>
            <p:nvPr/>
          </p:nvSpPr>
          <p:spPr>
            <a:xfrm>
              <a:off x="1103625"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2</a:t>
              </a:r>
              <a:endParaRPr b="1" sz="1200"/>
            </a:p>
          </p:txBody>
        </p:sp>
        <p:sp>
          <p:nvSpPr>
            <p:cNvPr id="394" name="Google Shape;394;p61"/>
            <p:cNvSpPr/>
            <p:nvPr/>
          </p:nvSpPr>
          <p:spPr>
            <a:xfrm>
              <a:off x="1693400" y="3307782"/>
              <a:ext cx="425100" cy="483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4</a:t>
              </a:r>
              <a:endParaRPr b="1" sz="1200"/>
            </a:p>
          </p:txBody>
        </p:sp>
      </p:grpSp>
      <p:sp>
        <p:nvSpPr>
          <p:cNvPr id="395" name="Google Shape;395;p61"/>
          <p:cNvSpPr txBox="1"/>
          <p:nvPr/>
        </p:nvSpPr>
        <p:spPr>
          <a:xfrm>
            <a:off x="273525" y="27632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a = </a:t>
            </a:r>
            <a:endParaRPr>
              <a:latin typeface="Rubik"/>
              <a:ea typeface="Rubik"/>
              <a:cs typeface="Rubik"/>
              <a:sym typeface="Rubik"/>
            </a:endParaRPr>
          </a:p>
        </p:txBody>
      </p:sp>
      <p:sp>
        <p:nvSpPr>
          <p:cNvPr id="396" name="Google Shape;396;p61"/>
          <p:cNvSpPr txBox="1"/>
          <p:nvPr/>
        </p:nvSpPr>
        <p:spPr>
          <a:xfrm>
            <a:off x="273525" y="3372800"/>
            <a:ext cx="4665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b = </a:t>
            </a:r>
            <a:endParaRPr>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02" name="Google Shape;402;p62"/>
          <p:cNvSpPr txBox="1"/>
          <p:nvPr/>
        </p:nvSpPr>
        <p:spPr>
          <a:xfrm>
            <a:off x="788050" y="376775"/>
            <a:ext cx="74061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Rubik Light"/>
                <a:ea typeface="Rubik Light"/>
                <a:cs typeface="Rubik Light"/>
                <a:sym typeface="Rubik Light"/>
              </a:rPr>
              <a:t>Entonces, una vez que sabemos qué métrica queremos optimizar, </a:t>
            </a:r>
            <a:r>
              <a:rPr b="1" lang="es" sz="1800">
                <a:solidFill>
                  <a:srgbClr val="434343"/>
                </a:solidFill>
                <a:latin typeface="Rubik"/>
                <a:ea typeface="Rubik"/>
                <a:cs typeface="Rubik"/>
                <a:sym typeface="Rubik"/>
              </a:rPr>
              <a:t>Grid Search consiste en:</a:t>
            </a:r>
            <a:endParaRPr sz="2400">
              <a:solidFill>
                <a:srgbClr val="434343"/>
              </a:solidFill>
              <a:latin typeface="Rubik Light"/>
              <a:ea typeface="Rubik Light"/>
              <a:cs typeface="Rubik Light"/>
              <a:sym typeface="Rubik Light"/>
            </a:endParaRPr>
          </a:p>
          <a:p>
            <a:pPr indent="-368300" lvl="0" marL="457200" rtl="0" algn="l">
              <a:spcBef>
                <a:spcPts val="1000"/>
              </a:spcBef>
              <a:spcAft>
                <a:spcPts val="0"/>
              </a:spcAft>
              <a:buClr>
                <a:srgbClr val="434343"/>
              </a:buClr>
              <a:buSzPts val="2200"/>
              <a:buFont typeface="Rubik Light"/>
              <a:buAutoNum type="arabicPeriod"/>
            </a:pPr>
            <a:r>
              <a:rPr lang="es" sz="2200">
                <a:solidFill>
                  <a:srgbClr val="434343"/>
                </a:solidFill>
                <a:latin typeface="Rubik Light"/>
                <a:ea typeface="Rubik Light"/>
                <a:cs typeface="Rubik Light"/>
                <a:sym typeface="Rubik Light"/>
              </a:rPr>
              <a:t>Elegimos los valores que puede tomar cada hiperparámetro</a:t>
            </a:r>
            <a:endParaRPr sz="2200">
              <a:solidFill>
                <a:srgbClr val="434343"/>
              </a:solidFill>
              <a:latin typeface="Rubik Light"/>
              <a:ea typeface="Rubik Light"/>
              <a:cs typeface="Rubik Light"/>
              <a:sym typeface="Rubik Light"/>
            </a:endParaRPr>
          </a:p>
          <a:p>
            <a:pPr indent="-368300" lvl="0" marL="457200" rtl="0" algn="l">
              <a:spcBef>
                <a:spcPts val="1000"/>
              </a:spcBef>
              <a:spcAft>
                <a:spcPts val="0"/>
              </a:spcAft>
              <a:buClr>
                <a:srgbClr val="434343"/>
              </a:buClr>
              <a:buSzPts val="2200"/>
              <a:buFont typeface="Rubik Light"/>
              <a:buAutoNum type="arabicPeriod"/>
            </a:pPr>
            <a:r>
              <a:rPr lang="es" sz="2200">
                <a:solidFill>
                  <a:srgbClr val="434343"/>
                </a:solidFill>
                <a:latin typeface="Rubik Light"/>
                <a:ea typeface="Rubik Light"/>
                <a:cs typeface="Rubik Light"/>
                <a:sym typeface="Rubik Light"/>
              </a:rPr>
              <a:t>Armamos las combinaciones “todos con todos” → Tenemos nuestra grilla</a:t>
            </a:r>
            <a:endParaRPr sz="2200">
              <a:solidFill>
                <a:srgbClr val="434343"/>
              </a:solidFill>
              <a:latin typeface="Rubik Light"/>
              <a:ea typeface="Rubik Light"/>
              <a:cs typeface="Rubik Light"/>
              <a:sym typeface="Rubik Light"/>
            </a:endParaRPr>
          </a:p>
          <a:p>
            <a:pPr indent="-368300" lvl="0" marL="457200" rtl="0" algn="l">
              <a:spcBef>
                <a:spcPts val="1000"/>
              </a:spcBef>
              <a:spcAft>
                <a:spcPts val="0"/>
              </a:spcAft>
              <a:buClr>
                <a:srgbClr val="434343"/>
              </a:buClr>
              <a:buSzPts val="2200"/>
              <a:buFont typeface="Rubik Light"/>
              <a:buAutoNum type="arabicPeriod"/>
            </a:pPr>
            <a:r>
              <a:rPr lang="es" sz="2200">
                <a:solidFill>
                  <a:srgbClr val="434343"/>
                </a:solidFill>
                <a:latin typeface="Rubik Light"/>
                <a:ea typeface="Rubik Light"/>
                <a:cs typeface="Rubik Light"/>
                <a:sym typeface="Rubik Light"/>
              </a:rPr>
              <a:t>Recorremos la grilla, entrenamos un modelo para cada combinación y lo evaluamos.</a:t>
            </a:r>
            <a:endParaRPr sz="2200">
              <a:solidFill>
                <a:srgbClr val="434343"/>
              </a:solidFill>
              <a:latin typeface="Rubik Light"/>
              <a:ea typeface="Rubik Light"/>
              <a:cs typeface="Rubik Light"/>
              <a:sym typeface="Rubik Light"/>
            </a:endParaRPr>
          </a:p>
          <a:p>
            <a:pPr indent="-368300" lvl="0" marL="457200" rtl="0" algn="l">
              <a:spcBef>
                <a:spcPts val="1000"/>
              </a:spcBef>
              <a:spcAft>
                <a:spcPts val="0"/>
              </a:spcAft>
              <a:buClr>
                <a:srgbClr val="434343"/>
              </a:buClr>
              <a:buSzPts val="2200"/>
              <a:buFont typeface="Rubik Light"/>
              <a:buAutoNum type="arabicPeriod"/>
            </a:pPr>
            <a:r>
              <a:rPr lang="es" sz="2200">
                <a:solidFill>
                  <a:srgbClr val="434343"/>
                </a:solidFill>
                <a:latin typeface="Rubik Light"/>
                <a:ea typeface="Rubik Light"/>
                <a:cs typeface="Rubik Light"/>
                <a:sym typeface="Rubik Light"/>
              </a:rPr>
              <a:t>Elegimos los hiperparámetros que definen el mejor modelo.</a:t>
            </a:r>
            <a:endParaRPr sz="2200">
              <a:solidFill>
                <a:srgbClr val="434343"/>
              </a:solidFill>
              <a:latin typeface="Rubik Light"/>
              <a:ea typeface="Rubik Light"/>
              <a:cs typeface="Rubik Light"/>
              <a:sym typeface="Rubik Light"/>
            </a:endParaRPr>
          </a:p>
          <a:p>
            <a:pPr indent="0" lvl="0" marL="0" rtl="0" algn="l">
              <a:spcBef>
                <a:spcPts val="1000"/>
              </a:spcBef>
              <a:spcAft>
                <a:spcPts val="0"/>
              </a:spcAft>
              <a:buNone/>
            </a:pPr>
            <a:r>
              <a:t/>
            </a:r>
            <a:endParaRPr sz="2400">
              <a:solidFill>
                <a:srgbClr val="434343"/>
              </a:solidFill>
              <a:latin typeface="Rubik Light"/>
              <a:ea typeface="Rubik Light"/>
              <a:cs typeface="Rubik Light"/>
              <a:sym typeface="Rubik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08" name="Google Shape;408;p63"/>
          <p:cNvSpPr txBox="1"/>
          <p:nvPr/>
        </p:nvSpPr>
        <p:spPr>
          <a:xfrm>
            <a:off x="788050" y="376775"/>
            <a:ext cx="74061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D9D9D9"/>
                </a:solidFill>
                <a:latin typeface="Rubik Light"/>
                <a:ea typeface="Rubik Light"/>
                <a:cs typeface="Rubik Light"/>
                <a:sym typeface="Rubik Light"/>
              </a:rPr>
              <a:t>Entonces, una vez que sabemos qué métrica queremos optimizar, </a:t>
            </a:r>
            <a:r>
              <a:rPr b="1" lang="es" sz="1800">
                <a:solidFill>
                  <a:srgbClr val="D9D9D9"/>
                </a:solidFill>
                <a:latin typeface="Rubik"/>
                <a:ea typeface="Rubik"/>
                <a:cs typeface="Rubik"/>
                <a:sym typeface="Rubik"/>
              </a:rPr>
              <a:t>Grid Search consiste en:</a:t>
            </a:r>
            <a:endParaRPr sz="2400">
              <a:solidFill>
                <a:srgbClr val="D9D9D9"/>
              </a:solidFill>
              <a:latin typeface="Rubik Light"/>
              <a:ea typeface="Rubik Light"/>
              <a:cs typeface="Rubik Light"/>
              <a:sym typeface="Rubik Light"/>
            </a:endParaRPr>
          </a:p>
          <a:p>
            <a:pPr indent="-368300" lvl="0" marL="457200" rtl="0" algn="l">
              <a:spcBef>
                <a:spcPts val="1000"/>
              </a:spcBef>
              <a:spcAft>
                <a:spcPts val="0"/>
              </a:spcAft>
              <a:buClr>
                <a:srgbClr val="D9D9D9"/>
              </a:buClr>
              <a:buSzPts val="2200"/>
              <a:buFont typeface="Rubik Light"/>
              <a:buAutoNum type="arabicPeriod"/>
            </a:pPr>
            <a:r>
              <a:rPr lang="es" sz="2200">
                <a:solidFill>
                  <a:srgbClr val="D9D9D9"/>
                </a:solidFill>
                <a:latin typeface="Rubik Light"/>
                <a:ea typeface="Rubik Light"/>
                <a:cs typeface="Rubik Light"/>
                <a:sym typeface="Rubik Light"/>
              </a:rPr>
              <a:t>Elegimos los valores que puede tomar cada hiperparámetro</a:t>
            </a:r>
            <a:endParaRPr sz="2200">
              <a:solidFill>
                <a:srgbClr val="D9D9D9"/>
              </a:solidFill>
              <a:latin typeface="Rubik Light"/>
              <a:ea typeface="Rubik Light"/>
              <a:cs typeface="Rubik Light"/>
              <a:sym typeface="Rubik Light"/>
            </a:endParaRPr>
          </a:p>
          <a:p>
            <a:pPr indent="-368300" lvl="0" marL="457200" rtl="0" algn="l">
              <a:spcBef>
                <a:spcPts val="1000"/>
              </a:spcBef>
              <a:spcAft>
                <a:spcPts val="0"/>
              </a:spcAft>
              <a:buClr>
                <a:srgbClr val="D9D9D9"/>
              </a:buClr>
              <a:buSzPts val="2200"/>
              <a:buFont typeface="Rubik Light"/>
              <a:buAutoNum type="arabicPeriod"/>
            </a:pPr>
            <a:r>
              <a:rPr lang="es" sz="2200">
                <a:solidFill>
                  <a:srgbClr val="D9D9D9"/>
                </a:solidFill>
                <a:latin typeface="Rubik Light"/>
                <a:ea typeface="Rubik Light"/>
                <a:cs typeface="Rubik Light"/>
                <a:sym typeface="Rubik Light"/>
              </a:rPr>
              <a:t>Armamos las combinaciones “todos con todos” → Tenemos nuestra grilla</a:t>
            </a:r>
            <a:endParaRPr sz="2200">
              <a:solidFill>
                <a:srgbClr val="D9D9D9"/>
              </a:solidFill>
              <a:latin typeface="Rubik Light"/>
              <a:ea typeface="Rubik Light"/>
              <a:cs typeface="Rubik Light"/>
              <a:sym typeface="Rubik Light"/>
            </a:endParaRPr>
          </a:p>
          <a:p>
            <a:pPr indent="-368300" lvl="0" marL="457200" rtl="0" algn="l">
              <a:spcBef>
                <a:spcPts val="1000"/>
              </a:spcBef>
              <a:spcAft>
                <a:spcPts val="0"/>
              </a:spcAft>
              <a:buClr>
                <a:srgbClr val="434343"/>
              </a:buClr>
              <a:buSzPts val="2200"/>
              <a:buFont typeface="Rubik Light"/>
              <a:buAutoNum type="arabicPeriod"/>
            </a:pPr>
            <a:r>
              <a:rPr lang="es" sz="2200">
                <a:solidFill>
                  <a:srgbClr val="434343"/>
                </a:solidFill>
                <a:latin typeface="Rubik Light"/>
                <a:ea typeface="Rubik Light"/>
                <a:cs typeface="Rubik Light"/>
                <a:sym typeface="Rubik Light"/>
              </a:rPr>
              <a:t>Recorremos la grilla, entrenamos un modelo para cada combinación y </a:t>
            </a:r>
            <a:r>
              <a:rPr b="1" lang="es" sz="2200">
                <a:solidFill>
                  <a:srgbClr val="E1446D"/>
                </a:solidFill>
                <a:latin typeface="Rubik"/>
                <a:ea typeface="Rubik"/>
                <a:cs typeface="Rubik"/>
                <a:sym typeface="Rubik"/>
              </a:rPr>
              <a:t>lo evaluamos.</a:t>
            </a:r>
            <a:endParaRPr b="1" sz="2200">
              <a:solidFill>
                <a:srgbClr val="E1446D"/>
              </a:solidFill>
              <a:latin typeface="Rubik"/>
              <a:ea typeface="Rubik"/>
              <a:cs typeface="Rubik"/>
              <a:sym typeface="Rubik"/>
            </a:endParaRPr>
          </a:p>
          <a:p>
            <a:pPr indent="-368300" lvl="0" marL="457200" rtl="0" algn="l">
              <a:spcBef>
                <a:spcPts val="1000"/>
              </a:spcBef>
              <a:spcAft>
                <a:spcPts val="0"/>
              </a:spcAft>
              <a:buClr>
                <a:srgbClr val="D9D9D9"/>
              </a:buClr>
              <a:buSzPts val="2200"/>
              <a:buFont typeface="Rubik Light"/>
              <a:buAutoNum type="arabicPeriod"/>
            </a:pPr>
            <a:r>
              <a:rPr lang="es" sz="2200">
                <a:solidFill>
                  <a:srgbClr val="D9D9D9"/>
                </a:solidFill>
                <a:latin typeface="Rubik Light"/>
                <a:ea typeface="Rubik Light"/>
                <a:cs typeface="Rubik Light"/>
                <a:sym typeface="Rubik Light"/>
              </a:rPr>
              <a:t>Elegimos los hiperparámetros que definen el mejor modelo.</a:t>
            </a:r>
            <a:endParaRPr sz="2200">
              <a:solidFill>
                <a:srgbClr val="D9D9D9"/>
              </a:solidFill>
              <a:latin typeface="Rubik Light"/>
              <a:ea typeface="Rubik Light"/>
              <a:cs typeface="Rubik Light"/>
              <a:sym typeface="Rubik Light"/>
            </a:endParaRPr>
          </a:p>
          <a:p>
            <a:pPr indent="0" lvl="0" marL="0" rtl="0" algn="l">
              <a:spcBef>
                <a:spcPts val="1000"/>
              </a:spcBef>
              <a:spcAft>
                <a:spcPts val="0"/>
              </a:spcAft>
              <a:buNone/>
            </a:pPr>
            <a:r>
              <a:t/>
            </a:r>
            <a:endParaRPr sz="2400">
              <a:solidFill>
                <a:srgbClr val="434343"/>
              </a:solidFill>
              <a:latin typeface="Rubik Light"/>
              <a:ea typeface="Rubik Light"/>
              <a:cs typeface="Rubik Light"/>
              <a:sym typeface="Rubik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14" name="Google Shape;414;p64"/>
          <p:cNvSpPr txBox="1"/>
          <p:nvPr>
            <p:ph type="title"/>
          </p:nvPr>
        </p:nvSpPr>
        <p:spPr>
          <a:xfrm>
            <a:off x="727650" y="588225"/>
            <a:ext cx="78087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evaluamos un modelo?</a:t>
            </a:r>
            <a:endParaRPr/>
          </a:p>
        </p:txBody>
      </p:sp>
      <p:pic>
        <p:nvPicPr>
          <p:cNvPr id="415" name="Google Shape;415;p64"/>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416" name="Google Shape;416;p64"/>
          <p:cNvSpPr txBox="1"/>
          <p:nvPr/>
        </p:nvSpPr>
        <p:spPr>
          <a:xfrm>
            <a:off x="788050" y="1484825"/>
            <a:ext cx="74061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800">
                <a:solidFill>
                  <a:srgbClr val="434343"/>
                </a:solidFill>
                <a:latin typeface="Rubik"/>
                <a:ea typeface="Rubik"/>
                <a:cs typeface="Rubik"/>
                <a:sym typeface="Rubik"/>
              </a:rPr>
              <a:t>¿Con Train/Test split? ¿Con Validación Cruzada?</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rPr lang="es" sz="1600">
                <a:solidFill>
                  <a:srgbClr val="434343"/>
                </a:solidFill>
                <a:latin typeface="Rubik Light"/>
                <a:ea typeface="Rubik Light"/>
                <a:cs typeface="Rubik Light"/>
                <a:sym typeface="Rubik Light"/>
              </a:rPr>
              <a:t>Al estar probando MUCHOS modelos, podría suceder que uno se desempeñe muy bien en el conjunto de Train simplemente por azar.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1000"/>
              </a:spcAft>
              <a:buNone/>
            </a:pPr>
            <a:r>
              <a:rPr lang="es" sz="1600">
                <a:solidFill>
                  <a:srgbClr val="434343"/>
                </a:solidFill>
                <a:latin typeface="Rubik Light"/>
                <a:ea typeface="Rubik Light"/>
                <a:cs typeface="Rubik Light"/>
                <a:sym typeface="Rubik Light"/>
              </a:rPr>
              <a:t>Por esto ,es muy importante evaluar cada modelo creado por Grid Search con Validación Cruzada en el conjunto de Dev (Train). </a:t>
            </a:r>
            <a:endParaRPr b="1" sz="1600">
              <a:solidFill>
                <a:srgbClr val="E1446D"/>
              </a:solidFill>
              <a:latin typeface="Rubik"/>
              <a:ea typeface="Rubik"/>
              <a:cs typeface="Rubik"/>
              <a:sym typeface="Rubik"/>
            </a:endParaRPr>
          </a:p>
        </p:txBody>
      </p:sp>
      <p:cxnSp>
        <p:nvCxnSpPr>
          <p:cNvPr id="417" name="Google Shape;417;p64"/>
          <p:cNvCxnSpPr/>
          <p:nvPr/>
        </p:nvCxnSpPr>
        <p:spPr>
          <a:xfrm>
            <a:off x="1121725" y="2018575"/>
            <a:ext cx="0" cy="2284500"/>
          </a:xfrm>
          <a:prstGeom prst="straightConnector1">
            <a:avLst/>
          </a:prstGeom>
          <a:noFill/>
          <a:ln cap="flat" cmpd="sng" w="9525">
            <a:solidFill>
              <a:srgbClr val="E1446D"/>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3" name="Google Shape;423;p65"/>
          <p:cNvSpPr txBox="1"/>
          <p:nvPr>
            <p:ph type="title"/>
          </p:nvPr>
        </p:nvSpPr>
        <p:spPr>
          <a:xfrm>
            <a:off x="727650" y="588225"/>
            <a:ext cx="78087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evaluamos un modelo?</a:t>
            </a:r>
            <a:endParaRPr/>
          </a:p>
        </p:txBody>
      </p:sp>
      <p:pic>
        <p:nvPicPr>
          <p:cNvPr id="424" name="Google Shape;424;p65"/>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
        <p:nvSpPr>
          <p:cNvPr id="425" name="Google Shape;425;p65"/>
          <p:cNvSpPr txBox="1"/>
          <p:nvPr/>
        </p:nvSpPr>
        <p:spPr>
          <a:xfrm>
            <a:off x="788050" y="1484825"/>
            <a:ext cx="74061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800">
                <a:solidFill>
                  <a:srgbClr val="434343"/>
                </a:solidFill>
                <a:latin typeface="Rubik"/>
                <a:ea typeface="Rubik"/>
                <a:cs typeface="Rubik"/>
                <a:sym typeface="Rubik"/>
              </a:rPr>
              <a:t>¿Con Train/Test split? ¿Con Validación Cruzada?</a:t>
            </a:r>
            <a:endParaRPr sz="18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rPr lang="es" sz="1600">
                <a:solidFill>
                  <a:srgbClr val="434343"/>
                </a:solidFill>
                <a:latin typeface="Rubik Light"/>
                <a:ea typeface="Rubik Light"/>
                <a:cs typeface="Rubik Light"/>
                <a:sym typeface="Rubik Light"/>
              </a:rPr>
              <a:t>Al estar probando MUCHOS modelos, podría suceder que uno se desempeñe muy bien en el conjunto de Train simplemente por azar.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rPr lang="es" sz="1600">
                <a:solidFill>
                  <a:srgbClr val="434343"/>
                </a:solidFill>
                <a:latin typeface="Rubik Light"/>
                <a:ea typeface="Rubik Light"/>
                <a:cs typeface="Rubik Light"/>
                <a:sym typeface="Rubik Light"/>
              </a:rPr>
              <a:t>Por esto ,es muy importante evaluar cada modelo creado por Grid Search con Validación Cruzada en el conjunto de Dev (Train).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0"/>
              </a:spcAft>
              <a:buNone/>
            </a:pPr>
            <a:r>
              <a:t/>
            </a:r>
            <a:endParaRPr sz="1600">
              <a:solidFill>
                <a:srgbClr val="434343"/>
              </a:solidFill>
              <a:latin typeface="Rubik Light"/>
              <a:ea typeface="Rubik Light"/>
              <a:cs typeface="Rubik Light"/>
              <a:sym typeface="Rubik Light"/>
            </a:endParaRPr>
          </a:p>
          <a:p>
            <a:pPr indent="0" lvl="0" marL="457200" marR="0" rtl="0" algn="l">
              <a:lnSpc>
                <a:spcPct val="100000"/>
              </a:lnSpc>
              <a:spcBef>
                <a:spcPts val="1000"/>
              </a:spcBef>
              <a:spcAft>
                <a:spcPts val="1000"/>
              </a:spcAft>
              <a:buNone/>
            </a:pPr>
            <a:r>
              <a:rPr b="1" lang="es" sz="1600">
                <a:solidFill>
                  <a:srgbClr val="E1446D"/>
                </a:solidFill>
                <a:latin typeface="Rubik"/>
                <a:ea typeface="Rubik"/>
                <a:cs typeface="Rubik"/>
                <a:sym typeface="Rubik"/>
              </a:rPr>
              <a:t>¡Grid Search y Validación Cruzada suelen venir juntos!</a:t>
            </a:r>
            <a:endParaRPr b="1" sz="1600">
              <a:solidFill>
                <a:srgbClr val="E1446D"/>
              </a:solidFill>
              <a:latin typeface="Rubik"/>
              <a:ea typeface="Rubik"/>
              <a:cs typeface="Rubik"/>
              <a:sym typeface="Rubik"/>
            </a:endParaRPr>
          </a:p>
        </p:txBody>
      </p:sp>
      <p:cxnSp>
        <p:nvCxnSpPr>
          <p:cNvPr id="426" name="Google Shape;426;p65"/>
          <p:cNvCxnSpPr/>
          <p:nvPr/>
        </p:nvCxnSpPr>
        <p:spPr>
          <a:xfrm>
            <a:off x="1121725" y="2018575"/>
            <a:ext cx="0" cy="2284500"/>
          </a:xfrm>
          <a:prstGeom prst="straightConnector1">
            <a:avLst/>
          </a:prstGeom>
          <a:noFill/>
          <a:ln cap="flat" cmpd="sng" w="9525">
            <a:solidFill>
              <a:srgbClr val="E1446D"/>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6"/>
          <p:cNvSpPr/>
          <p:nvPr/>
        </p:nvSpPr>
        <p:spPr>
          <a:xfrm>
            <a:off x="1956225" y="267600"/>
            <a:ext cx="4692000" cy="125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txBox="1"/>
          <p:nvPr/>
        </p:nvSpPr>
        <p:spPr>
          <a:xfrm>
            <a:off x="587225" y="1526100"/>
            <a:ext cx="79695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434343"/>
              </a:solidFill>
              <a:latin typeface="Rubik Light"/>
              <a:ea typeface="Rubik Light"/>
              <a:cs typeface="Rubik Light"/>
              <a:sym typeface="Rubik Light"/>
            </a:endParaRPr>
          </a:p>
          <a:p>
            <a:pPr indent="-355600" lvl="0" marL="457200" marR="0" rtl="0" algn="l">
              <a:lnSpc>
                <a:spcPct val="100000"/>
              </a:lnSpc>
              <a:spcBef>
                <a:spcPts val="1000"/>
              </a:spcBef>
              <a:spcAft>
                <a:spcPts val="0"/>
              </a:spcAft>
              <a:buClr>
                <a:srgbClr val="E1446D"/>
              </a:buClr>
              <a:buSzPts val="2000"/>
              <a:buFont typeface="Rubik Light"/>
              <a:buAutoNum type="arabicPeriod"/>
            </a:pPr>
            <a:r>
              <a:rPr lang="es" sz="2000">
                <a:solidFill>
                  <a:srgbClr val="E1446D"/>
                </a:solidFill>
                <a:latin typeface="Rubik Light"/>
                <a:ea typeface="Rubik Light"/>
                <a:cs typeface="Rubik Light"/>
                <a:sym typeface="Rubik Light"/>
              </a:rPr>
              <a:t>Elegimos Entrenamos un modelo con esos hiperparámetros con todo el conjunto de Dev (Train)</a:t>
            </a:r>
            <a:endParaRPr sz="2000">
              <a:solidFill>
                <a:srgbClr val="E1446D"/>
              </a:solidFill>
              <a:latin typeface="Rubik Light"/>
              <a:ea typeface="Rubik Light"/>
              <a:cs typeface="Rubik Light"/>
              <a:sym typeface="Rubik Light"/>
            </a:endParaRPr>
          </a:p>
          <a:p>
            <a:pPr indent="-355600" lvl="0" marL="457200" marR="0" rtl="0" algn="l">
              <a:lnSpc>
                <a:spcPct val="100000"/>
              </a:lnSpc>
              <a:spcBef>
                <a:spcPts val="1000"/>
              </a:spcBef>
              <a:spcAft>
                <a:spcPts val="1000"/>
              </a:spcAft>
              <a:buClr>
                <a:srgbClr val="E1446D"/>
              </a:buClr>
              <a:buSzPts val="2000"/>
              <a:buFont typeface="Rubik Light"/>
              <a:buAutoNum type="arabicPeriod"/>
            </a:pPr>
            <a:r>
              <a:rPr lang="es" sz="2000">
                <a:solidFill>
                  <a:srgbClr val="E1446D"/>
                </a:solidFill>
                <a:latin typeface="Rubik Light"/>
                <a:ea typeface="Rubik Light"/>
                <a:cs typeface="Rubik Light"/>
                <a:sym typeface="Rubik Light"/>
              </a:rPr>
              <a:t>Evaluamos su performance en el conjunto de Held-Out (Test).</a:t>
            </a:r>
            <a:endParaRPr sz="2000">
              <a:solidFill>
                <a:srgbClr val="E1446D"/>
              </a:solidFill>
              <a:latin typeface="Rubik Light"/>
              <a:ea typeface="Rubik Light"/>
              <a:cs typeface="Rubik Light"/>
              <a:sym typeface="Rubik Light"/>
            </a:endParaRPr>
          </a:p>
        </p:txBody>
      </p:sp>
      <p:sp>
        <p:nvSpPr>
          <p:cNvPr id="433" name="Google Shape;43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4" name="Google Shape;434;p66"/>
          <p:cNvSpPr txBox="1"/>
          <p:nvPr/>
        </p:nvSpPr>
        <p:spPr>
          <a:xfrm>
            <a:off x="1987675" y="383025"/>
            <a:ext cx="4660500" cy="10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Entonces, una vez que elegimos los mejores hiperparámetros con </a:t>
            </a:r>
            <a:endParaRPr sz="1800">
              <a:solidFill>
                <a:srgbClr val="FFFFFF"/>
              </a:solidFill>
              <a:latin typeface="Rubik Light"/>
              <a:ea typeface="Rubik Light"/>
              <a:cs typeface="Rubik Light"/>
              <a:sym typeface="Rubik Light"/>
            </a:endParaRPr>
          </a:p>
          <a:p>
            <a:pPr indent="0" lvl="0" marL="0" rtl="0" algn="ctr">
              <a:spcBef>
                <a:spcPts val="0"/>
              </a:spcBef>
              <a:spcAft>
                <a:spcPts val="1000"/>
              </a:spcAft>
              <a:buNone/>
            </a:pPr>
            <a:r>
              <a:rPr lang="es" sz="1800">
                <a:solidFill>
                  <a:srgbClr val="FFFFFF"/>
                </a:solidFill>
                <a:latin typeface="Rubik Light"/>
                <a:ea typeface="Rubik Light"/>
                <a:cs typeface="Rubik Light"/>
                <a:sym typeface="Rubik Light"/>
              </a:rPr>
              <a:t>Grid Search + Validación Cruzada:</a:t>
            </a:r>
            <a:endParaRPr>
              <a:solidFill>
                <a:srgbClr val="FFFFFF"/>
              </a:solidFill>
            </a:endParaRPr>
          </a:p>
        </p:txBody>
      </p:sp>
      <p:cxnSp>
        <p:nvCxnSpPr>
          <p:cNvPr id="435" name="Google Shape;435;p66"/>
          <p:cNvCxnSpPr/>
          <p:nvPr/>
        </p:nvCxnSpPr>
        <p:spPr>
          <a:xfrm>
            <a:off x="4302225" y="1632150"/>
            <a:ext cx="0" cy="427500"/>
          </a:xfrm>
          <a:prstGeom prst="straightConnector1">
            <a:avLst/>
          </a:prstGeom>
          <a:noFill/>
          <a:ln cap="flat" cmpd="sng" w="9525">
            <a:solidFill>
              <a:srgbClr val="434343"/>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7"/>
          <p:cNvSpPr/>
          <p:nvPr/>
        </p:nvSpPr>
        <p:spPr>
          <a:xfrm>
            <a:off x="1956225" y="267600"/>
            <a:ext cx="4692000" cy="125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7"/>
          <p:cNvSpPr txBox="1"/>
          <p:nvPr/>
        </p:nvSpPr>
        <p:spPr>
          <a:xfrm>
            <a:off x="587225" y="1526100"/>
            <a:ext cx="79695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434343"/>
              </a:solidFill>
              <a:latin typeface="Rubik Light"/>
              <a:ea typeface="Rubik Light"/>
              <a:cs typeface="Rubik Light"/>
              <a:sym typeface="Rubik Light"/>
            </a:endParaRPr>
          </a:p>
          <a:p>
            <a:pPr indent="-355600" lvl="0" marL="457200" marR="0" rtl="0" algn="l">
              <a:lnSpc>
                <a:spcPct val="100000"/>
              </a:lnSpc>
              <a:spcBef>
                <a:spcPts val="1000"/>
              </a:spcBef>
              <a:spcAft>
                <a:spcPts val="0"/>
              </a:spcAft>
              <a:buClr>
                <a:srgbClr val="434343"/>
              </a:buClr>
              <a:buSzPts val="2000"/>
              <a:buFont typeface="Rubik Light"/>
              <a:buAutoNum type="arabicPeriod"/>
            </a:pPr>
            <a:r>
              <a:rPr lang="es" sz="2000">
                <a:solidFill>
                  <a:srgbClr val="434343"/>
                </a:solidFill>
                <a:latin typeface="Rubik Light"/>
                <a:ea typeface="Rubik Light"/>
                <a:cs typeface="Rubik Light"/>
                <a:sym typeface="Rubik Light"/>
              </a:rPr>
              <a:t>Elegimos Entrenamos un modelo con esos hiperparámetros con todo el conjunto de Dev (Train)</a:t>
            </a:r>
            <a:endParaRPr sz="2000">
              <a:solidFill>
                <a:srgbClr val="434343"/>
              </a:solidFill>
              <a:latin typeface="Rubik Light"/>
              <a:ea typeface="Rubik Light"/>
              <a:cs typeface="Rubik Light"/>
              <a:sym typeface="Rubik Light"/>
            </a:endParaRPr>
          </a:p>
          <a:p>
            <a:pPr indent="-355600" lvl="0" marL="457200" marR="0" rtl="0" algn="l">
              <a:lnSpc>
                <a:spcPct val="100000"/>
              </a:lnSpc>
              <a:spcBef>
                <a:spcPts val="1000"/>
              </a:spcBef>
              <a:spcAft>
                <a:spcPts val="1000"/>
              </a:spcAft>
              <a:buClr>
                <a:srgbClr val="E1446D"/>
              </a:buClr>
              <a:buSzPts val="2000"/>
              <a:buFont typeface="Rubik Light"/>
              <a:buAutoNum type="arabicPeriod"/>
            </a:pPr>
            <a:r>
              <a:rPr lang="es" sz="2000">
                <a:solidFill>
                  <a:srgbClr val="434343"/>
                </a:solidFill>
                <a:latin typeface="Rubik Light"/>
                <a:ea typeface="Rubik Light"/>
                <a:cs typeface="Rubik Light"/>
                <a:sym typeface="Rubik Light"/>
              </a:rPr>
              <a:t>Evaluamos su performance en el conjunto de </a:t>
            </a:r>
            <a:r>
              <a:rPr b="1" lang="es" sz="2000">
                <a:solidFill>
                  <a:srgbClr val="E1446D"/>
                </a:solidFill>
                <a:latin typeface="Rubik"/>
                <a:ea typeface="Rubik"/>
                <a:cs typeface="Rubik"/>
                <a:sym typeface="Rubik"/>
              </a:rPr>
              <a:t>Held-Out (Test).</a:t>
            </a:r>
            <a:endParaRPr b="1" sz="2000">
              <a:solidFill>
                <a:srgbClr val="E1446D"/>
              </a:solidFill>
              <a:latin typeface="Rubik"/>
              <a:ea typeface="Rubik"/>
              <a:cs typeface="Rubik"/>
              <a:sym typeface="Rubik"/>
            </a:endParaRPr>
          </a:p>
        </p:txBody>
      </p:sp>
      <p:sp>
        <p:nvSpPr>
          <p:cNvPr id="442" name="Google Shape;44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43" name="Google Shape;443;p67"/>
          <p:cNvSpPr txBox="1"/>
          <p:nvPr/>
        </p:nvSpPr>
        <p:spPr>
          <a:xfrm>
            <a:off x="1987675" y="383025"/>
            <a:ext cx="4660500" cy="10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ubik Light"/>
                <a:ea typeface="Rubik Light"/>
                <a:cs typeface="Rubik Light"/>
                <a:sym typeface="Rubik Light"/>
              </a:rPr>
              <a:t>Entonces, una vez que elegimos los mejores hiperparámetros con </a:t>
            </a:r>
            <a:endParaRPr sz="1800">
              <a:solidFill>
                <a:srgbClr val="FFFFFF"/>
              </a:solidFill>
              <a:latin typeface="Rubik Light"/>
              <a:ea typeface="Rubik Light"/>
              <a:cs typeface="Rubik Light"/>
              <a:sym typeface="Rubik Light"/>
            </a:endParaRPr>
          </a:p>
          <a:p>
            <a:pPr indent="0" lvl="0" marL="0" rtl="0" algn="ctr">
              <a:spcBef>
                <a:spcPts val="0"/>
              </a:spcBef>
              <a:spcAft>
                <a:spcPts val="1000"/>
              </a:spcAft>
              <a:buNone/>
            </a:pPr>
            <a:r>
              <a:rPr lang="es" sz="1800">
                <a:solidFill>
                  <a:srgbClr val="FFFFFF"/>
                </a:solidFill>
                <a:latin typeface="Rubik Light"/>
                <a:ea typeface="Rubik Light"/>
                <a:cs typeface="Rubik Light"/>
                <a:sym typeface="Rubik Light"/>
              </a:rPr>
              <a:t>Grid Search + Validación Cruzada:</a:t>
            </a:r>
            <a:endParaRPr>
              <a:solidFill>
                <a:srgbClr val="FFFFFF"/>
              </a:solidFill>
            </a:endParaRPr>
          </a:p>
        </p:txBody>
      </p:sp>
      <p:cxnSp>
        <p:nvCxnSpPr>
          <p:cNvPr id="444" name="Google Shape;444;p67"/>
          <p:cNvCxnSpPr/>
          <p:nvPr/>
        </p:nvCxnSpPr>
        <p:spPr>
          <a:xfrm>
            <a:off x="4302225" y="1632150"/>
            <a:ext cx="0" cy="427500"/>
          </a:xfrm>
          <a:prstGeom prst="straightConnector1">
            <a:avLst/>
          </a:prstGeom>
          <a:noFill/>
          <a:ln cap="flat" cmpd="sng" w="9525">
            <a:solidFill>
              <a:srgbClr val="434343"/>
            </a:solidFill>
            <a:prstDash val="solid"/>
            <a:round/>
            <a:headEnd len="med" w="med" type="none"/>
            <a:tailEnd len="med" w="med" type="stealth"/>
          </a:ln>
        </p:spPr>
      </p:cxnSp>
      <p:cxnSp>
        <p:nvCxnSpPr>
          <p:cNvPr id="445" name="Google Shape;445;p67"/>
          <p:cNvCxnSpPr/>
          <p:nvPr/>
        </p:nvCxnSpPr>
        <p:spPr>
          <a:xfrm>
            <a:off x="7147575" y="3218975"/>
            <a:ext cx="0" cy="1514100"/>
          </a:xfrm>
          <a:prstGeom prst="straightConnector1">
            <a:avLst/>
          </a:prstGeom>
          <a:noFill/>
          <a:ln cap="flat" cmpd="sng" w="9525">
            <a:solidFill>
              <a:srgbClr val="434343"/>
            </a:solidFill>
            <a:prstDash val="solid"/>
            <a:round/>
            <a:headEnd len="med" w="med" type="none"/>
            <a:tailEnd len="med" w="med" type="none"/>
          </a:ln>
        </p:spPr>
      </p:cxnSp>
      <p:sp>
        <p:nvSpPr>
          <p:cNvPr id="446" name="Google Shape;446;p67"/>
          <p:cNvSpPr txBox="1"/>
          <p:nvPr/>
        </p:nvSpPr>
        <p:spPr>
          <a:xfrm>
            <a:off x="1764650" y="3930275"/>
            <a:ext cx="5275500" cy="100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E1446D"/>
                </a:solidFill>
                <a:latin typeface="Rubik"/>
                <a:ea typeface="Rubik"/>
                <a:cs typeface="Rubik"/>
                <a:sym typeface="Rubik"/>
              </a:rPr>
              <a:t>Como la evaluación de performance de CV puede estar sesgada, es importante evaluar al final en este conjunto para obtener una estimación menos sesgada del desempeño. </a:t>
            </a:r>
            <a:endParaRPr>
              <a:solidFill>
                <a:srgbClr val="E1446D"/>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2" name="Google Shape;452;p68"/>
          <p:cNvSpPr txBox="1"/>
          <p:nvPr/>
        </p:nvSpPr>
        <p:spPr>
          <a:xfrm>
            <a:off x="1111500" y="824475"/>
            <a:ext cx="69210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solidFill>
                  <a:srgbClr val="434343"/>
                </a:solidFill>
                <a:latin typeface="Rubik Light"/>
                <a:ea typeface="Rubik Light"/>
                <a:cs typeface="Rubik Light"/>
                <a:sym typeface="Rubik Light"/>
              </a:rPr>
              <a:t>Para pensar: </a:t>
            </a:r>
            <a:endParaRPr sz="36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600">
                <a:solidFill>
                  <a:srgbClr val="434343"/>
                </a:solidFill>
                <a:latin typeface="Rubik Light"/>
                <a:ea typeface="Rubik Light"/>
                <a:cs typeface="Rubik Light"/>
                <a:sym typeface="Rubik Light"/>
              </a:rPr>
              <a:t>¿por qué puede estar sesgada la evaluación de performance del modelo con CV?</a:t>
            </a:r>
            <a:endParaRPr sz="3600">
              <a:solidFill>
                <a:srgbClr val="434343"/>
              </a:solidFill>
              <a:latin typeface="Rubik Light"/>
              <a:ea typeface="Rubik Light"/>
              <a:cs typeface="Rubik Light"/>
              <a:sym typeface="Rubik Light"/>
            </a:endParaRPr>
          </a:p>
        </p:txBody>
      </p:sp>
      <p:pic>
        <p:nvPicPr>
          <p:cNvPr id="453" name="Google Shape;453;p68"/>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9"/>
          <p:cNvSpPr txBox="1"/>
          <p:nvPr/>
        </p:nvSpPr>
        <p:spPr>
          <a:xfrm>
            <a:off x="788050" y="1484825"/>
            <a:ext cx="49164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s" sz="1800">
                <a:solidFill>
                  <a:srgbClr val="434343"/>
                </a:solidFill>
                <a:latin typeface="Rubik"/>
                <a:ea typeface="Rubik"/>
                <a:cs typeface="Rubik"/>
                <a:sym typeface="Rubik"/>
              </a:rPr>
              <a:t>¿Qué ocurre si tenemos, por ejemplo, cinco hiperparámetros y cinco valores para probar por hiperparámetro? ¿Qué tamaño tiene la grilla?</a:t>
            </a:r>
            <a:endParaRPr sz="1600">
              <a:solidFill>
                <a:srgbClr val="E1446D"/>
              </a:solidFill>
              <a:latin typeface="Rubik"/>
              <a:ea typeface="Rubik"/>
              <a:cs typeface="Rubik"/>
              <a:sym typeface="Rubik"/>
            </a:endParaRPr>
          </a:p>
        </p:txBody>
      </p:sp>
      <p:sp>
        <p:nvSpPr>
          <p:cNvPr id="459" name="Google Shape;45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60" name="Google Shape;460;p69"/>
          <p:cNvSpPr txBox="1"/>
          <p:nvPr>
            <p:ph type="title"/>
          </p:nvPr>
        </p:nvSpPr>
        <p:spPr>
          <a:xfrm>
            <a:off x="727650" y="588225"/>
            <a:ext cx="78087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desventajas tiene Grid Search?</a:t>
            </a:r>
            <a:endParaRPr/>
          </a:p>
        </p:txBody>
      </p:sp>
      <p:pic>
        <p:nvPicPr>
          <p:cNvPr id="461" name="Google Shape;461;p69"/>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aphicFrame>
        <p:nvGraphicFramePr>
          <p:cNvPr id="186" name="Google Shape;186;p43"/>
          <p:cNvGraphicFramePr/>
          <p:nvPr/>
        </p:nvGraphicFramePr>
        <p:xfrm>
          <a:off x="705525" y="1605950"/>
          <a:ext cx="3000000" cy="3000000"/>
        </p:xfrm>
        <a:graphic>
          <a:graphicData uri="http://schemas.openxmlformats.org/drawingml/2006/table">
            <a:tbl>
              <a:tblPr>
                <a:noFill/>
                <a:tableStyleId>{55530FBE-C711-45D2-AA08-758257B93D12}</a:tableStyleId>
              </a:tblPr>
              <a:tblGrid>
                <a:gridCol w="6455650"/>
              </a:tblGrid>
              <a:tr h="318375">
                <a:tc>
                  <a:txBody>
                    <a:bodyPr/>
                    <a:lstStyle/>
                    <a:p>
                      <a:pPr indent="0" lvl="0" marL="0" rtl="0" algn="l">
                        <a:spcBef>
                          <a:spcPts val="0"/>
                        </a:spcBef>
                        <a:spcAft>
                          <a:spcPts val="0"/>
                        </a:spcAft>
                        <a:buNone/>
                      </a:pPr>
                      <a:r>
                        <a:rPr lang="es" sz="1200">
                          <a:latin typeface="Rubik"/>
                          <a:ea typeface="Rubik"/>
                          <a:cs typeface="Rubik"/>
                          <a:sym typeface="Rubik"/>
                        </a:rPr>
                        <a:t>¿Cómo anduvieron?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Repaso</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Explicación: Optimización de Hiperparámetros</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Hands-On</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Break</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Buenas Prácticas de un Data Scientist</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Actividad: Lanzamiento Entrega 04</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375">
                <a:tc>
                  <a:txBody>
                    <a:bodyPr/>
                    <a:lstStyle/>
                    <a:p>
                      <a:pPr indent="0" lvl="0" marL="0" rtl="0" algn="l">
                        <a:spcBef>
                          <a:spcPts val="0"/>
                        </a:spcBef>
                        <a:spcAft>
                          <a:spcPts val="0"/>
                        </a:spcAft>
                        <a:buNone/>
                      </a:pPr>
                      <a:r>
                        <a:rPr lang="es" sz="1200">
                          <a:latin typeface="Rubik"/>
                          <a:ea typeface="Rubik"/>
                          <a:cs typeface="Rubik"/>
                          <a:sym typeface="Rubik"/>
                        </a:rPr>
                        <a:t>Cierre</a:t>
                      </a:r>
                      <a:endParaRPr sz="1200">
                        <a:latin typeface="Rubik"/>
                        <a:ea typeface="Rubik"/>
                        <a:cs typeface="Rubik"/>
                        <a:sym typeface="Rubik"/>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0"/>
          <p:cNvSpPr txBox="1"/>
          <p:nvPr/>
        </p:nvSpPr>
        <p:spPr>
          <a:xfrm>
            <a:off x="788050" y="1484825"/>
            <a:ext cx="49164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800">
                <a:solidFill>
                  <a:srgbClr val="434343"/>
                </a:solidFill>
                <a:latin typeface="Rubik"/>
                <a:ea typeface="Rubik"/>
                <a:cs typeface="Rubik"/>
                <a:sym typeface="Rubik"/>
              </a:rPr>
              <a:t>¿Qué ocurre si tenemos, por ejemplo, cinco hiperparámetros y cinco valores para probar por hiperparámetro? ¿Qué tamaño tiene la grilla?</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rPr lang="es" sz="1800">
                <a:solidFill>
                  <a:srgbClr val="434343"/>
                </a:solidFill>
                <a:latin typeface="Rubik"/>
                <a:ea typeface="Rubik"/>
                <a:cs typeface="Rubik"/>
                <a:sym typeface="Rubik"/>
              </a:rPr>
              <a:t>¿Y si, además, para cada modelo tenemos que hacer Validación Cruzada?</a:t>
            </a:r>
            <a:endParaRPr sz="1600">
              <a:solidFill>
                <a:srgbClr val="E1446D"/>
              </a:solidFill>
              <a:latin typeface="Rubik"/>
              <a:ea typeface="Rubik"/>
              <a:cs typeface="Rubik"/>
              <a:sym typeface="Rubik"/>
            </a:endParaRPr>
          </a:p>
        </p:txBody>
      </p:sp>
      <p:sp>
        <p:nvSpPr>
          <p:cNvPr id="467" name="Google Shape;46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68" name="Google Shape;468;p70"/>
          <p:cNvSpPr txBox="1"/>
          <p:nvPr>
            <p:ph type="title"/>
          </p:nvPr>
        </p:nvSpPr>
        <p:spPr>
          <a:xfrm>
            <a:off x="727650" y="588225"/>
            <a:ext cx="78087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desventajas tiene Grid Search?</a:t>
            </a:r>
            <a:endParaRPr/>
          </a:p>
        </p:txBody>
      </p:sp>
      <p:pic>
        <p:nvPicPr>
          <p:cNvPr id="469" name="Google Shape;469;p70"/>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1"/>
          <p:cNvSpPr txBox="1"/>
          <p:nvPr/>
        </p:nvSpPr>
        <p:spPr>
          <a:xfrm>
            <a:off x="788050" y="1484825"/>
            <a:ext cx="7118700" cy="9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2400">
                <a:solidFill>
                  <a:srgbClr val="E1446D"/>
                </a:solidFill>
                <a:latin typeface="Rubik"/>
                <a:ea typeface="Rubik"/>
                <a:cs typeface="Rubik"/>
                <a:sym typeface="Rubik"/>
              </a:rPr>
              <a:t>Grid Search + CV puede ser computacionalmente muy demandante.</a:t>
            </a:r>
            <a:endParaRPr b="1" sz="2400">
              <a:solidFill>
                <a:srgbClr val="E1446D"/>
              </a:solidFill>
              <a:latin typeface="Rubik"/>
              <a:ea typeface="Rubik"/>
              <a:cs typeface="Rubik"/>
              <a:sym typeface="Rubik"/>
            </a:endParaRPr>
          </a:p>
          <a:p>
            <a:pPr indent="0" lvl="0" marL="0" marR="0" rtl="0" algn="l">
              <a:lnSpc>
                <a:spcPct val="100000"/>
              </a:lnSpc>
              <a:spcBef>
                <a:spcPts val="1000"/>
              </a:spcBef>
              <a:spcAft>
                <a:spcPts val="0"/>
              </a:spcAft>
              <a:buNone/>
            </a:pPr>
            <a:r>
              <a:rPr lang="es" sz="1800">
                <a:solidFill>
                  <a:srgbClr val="434343"/>
                </a:solidFill>
                <a:latin typeface="Rubik"/>
                <a:ea typeface="Rubik"/>
                <a:cs typeface="Rubik"/>
                <a:sym typeface="Rubik"/>
              </a:rPr>
              <a:t>Y tal vez al “probar” con pocos valores de los hiperparámetros nos estamos perdiendo algunas cosas importantes.</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0"/>
              </a:spcAft>
              <a:buNone/>
            </a:pPr>
            <a:r>
              <a:rPr lang="es" sz="1800">
                <a:solidFill>
                  <a:srgbClr val="434343"/>
                </a:solidFill>
                <a:latin typeface="Rubik"/>
                <a:ea typeface="Rubik"/>
                <a:cs typeface="Rubik"/>
                <a:sym typeface="Rubik"/>
              </a:rPr>
              <a:t>Además, suele haber hiperparámetros mucho más importantes que otros.</a:t>
            </a:r>
            <a:endParaRPr sz="1800">
              <a:solidFill>
                <a:srgbClr val="434343"/>
              </a:solidFill>
              <a:latin typeface="Rubik"/>
              <a:ea typeface="Rubik"/>
              <a:cs typeface="Rubik"/>
              <a:sym typeface="Rubik"/>
            </a:endParaRPr>
          </a:p>
          <a:p>
            <a:pPr indent="0" lvl="0" marL="0" marR="0" rtl="0" algn="l">
              <a:lnSpc>
                <a:spcPct val="100000"/>
              </a:lnSpc>
              <a:spcBef>
                <a:spcPts val="1000"/>
              </a:spcBef>
              <a:spcAft>
                <a:spcPts val="1000"/>
              </a:spcAft>
              <a:buNone/>
            </a:pPr>
            <a:r>
              <a:t/>
            </a:r>
            <a:endParaRPr sz="1800">
              <a:solidFill>
                <a:srgbClr val="434343"/>
              </a:solidFill>
              <a:latin typeface="Rubik"/>
              <a:ea typeface="Rubik"/>
              <a:cs typeface="Rubik"/>
              <a:sym typeface="Rubik"/>
            </a:endParaRPr>
          </a:p>
        </p:txBody>
      </p:sp>
      <p:sp>
        <p:nvSpPr>
          <p:cNvPr id="475" name="Google Shape;47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6" name="Google Shape;476;p71"/>
          <p:cNvSpPr txBox="1"/>
          <p:nvPr>
            <p:ph type="title"/>
          </p:nvPr>
        </p:nvSpPr>
        <p:spPr>
          <a:xfrm>
            <a:off x="727650" y="588225"/>
            <a:ext cx="78087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desventajas tiene Grid Search?</a:t>
            </a:r>
            <a:endParaRPr/>
          </a:p>
        </p:txBody>
      </p:sp>
      <p:pic>
        <p:nvPicPr>
          <p:cNvPr id="477" name="Google Shape;477;p71"/>
          <p:cNvPicPr preferRelativeResize="0"/>
          <p:nvPr/>
        </p:nvPicPr>
        <p:blipFill>
          <a:blip r:embed="rId3">
            <a:alphaModFix/>
          </a:blip>
          <a:stretch>
            <a:fillRect/>
          </a:stretch>
        </p:blipFill>
        <p:spPr>
          <a:xfrm>
            <a:off x="7551100" y="497625"/>
            <a:ext cx="1203900" cy="12042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3" name="Google Shape;483;p72"/>
          <p:cNvSpPr txBox="1"/>
          <p:nvPr/>
        </p:nvSpPr>
        <p:spPr>
          <a:xfrm>
            <a:off x="1111500" y="824475"/>
            <a:ext cx="69210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solidFill>
                  <a:srgbClr val="434343"/>
                </a:solidFill>
                <a:latin typeface="Rubik Light"/>
                <a:ea typeface="Rubik Light"/>
                <a:cs typeface="Rubik Light"/>
                <a:sym typeface="Rubik Light"/>
              </a:rPr>
              <a:t>¿Y entonces?</a:t>
            </a:r>
            <a:endParaRPr sz="3600">
              <a:solidFill>
                <a:srgbClr val="434343"/>
              </a:solidFill>
              <a:latin typeface="Rubik Light"/>
              <a:ea typeface="Rubik Light"/>
              <a:cs typeface="Rubik Light"/>
              <a:sym typeface="Rubik Light"/>
            </a:endParaRPr>
          </a:p>
        </p:txBody>
      </p:sp>
      <p:pic>
        <p:nvPicPr>
          <p:cNvPr id="484" name="Google Shape;484;p72"/>
          <p:cNvPicPr preferRelativeResize="0"/>
          <p:nvPr/>
        </p:nvPicPr>
        <p:blipFill rotWithShape="1">
          <a:blip r:embed="rId3">
            <a:alphaModFix/>
          </a:blip>
          <a:srcRect b="0" l="22566" r="22566" t="0"/>
          <a:stretch/>
        </p:blipFill>
        <p:spPr>
          <a:xfrm>
            <a:off x="5873150" y="3016475"/>
            <a:ext cx="1681800" cy="16245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90" name="Google Shape;490;p73"/>
          <p:cNvPicPr preferRelativeResize="0"/>
          <p:nvPr/>
        </p:nvPicPr>
        <p:blipFill>
          <a:blip r:embed="rId3">
            <a:alphaModFix/>
          </a:blip>
          <a:stretch>
            <a:fillRect/>
          </a:stretch>
        </p:blipFill>
        <p:spPr>
          <a:xfrm>
            <a:off x="1419900" y="1700775"/>
            <a:ext cx="5447226" cy="2699599"/>
          </a:xfrm>
          <a:prstGeom prst="rect">
            <a:avLst/>
          </a:prstGeom>
          <a:noFill/>
          <a:ln>
            <a:noFill/>
          </a:ln>
        </p:spPr>
      </p:pic>
      <p:sp>
        <p:nvSpPr>
          <p:cNvPr id="491" name="Google Shape;491;p73"/>
          <p:cNvSpPr txBox="1"/>
          <p:nvPr/>
        </p:nvSpPr>
        <p:spPr>
          <a:xfrm>
            <a:off x="1152900" y="404075"/>
            <a:ext cx="7061700" cy="15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E1446D"/>
                </a:solidFill>
                <a:latin typeface="Rubik"/>
                <a:ea typeface="Rubik"/>
                <a:cs typeface="Rubik"/>
                <a:sym typeface="Rubik"/>
              </a:rPr>
              <a:t>Random Search </a:t>
            </a:r>
            <a:r>
              <a:rPr lang="es">
                <a:solidFill>
                  <a:srgbClr val="434343"/>
                </a:solidFill>
                <a:latin typeface="Rubik"/>
                <a:ea typeface="Rubik"/>
                <a:cs typeface="Rubik"/>
                <a:sym typeface="Rubik"/>
              </a:rPr>
              <a:t>explora opciones y combinaciones al azar, de manera menos “ordenada”. En muchas circunstancias, ¡esto es más eficiente, tanto desde el punto de vista de performance del modelo como de desempeño computacional!</a:t>
            </a:r>
            <a:endParaRPr>
              <a:solidFill>
                <a:srgbClr val="434343"/>
              </a:solidFill>
              <a:latin typeface="Rubik"/>
              <a:ea typeface="Rubik"/>
              <a:cs typeface="Rubik"/>
              <a:sym typeface="Rubik"/>
            </a:endParaRPr>
          </a:p>
        </p:txBody>
      </p:sp>
      <p:sp>
        <p:nvSpPr>
          <p:cNvPr id="492" name="Google Shape;492;p73"/>
          <p:cNvSpPr txBox="1"/>
          <p:nvPr/>
        </p:nvSpPr>
        <p:spPr>
          <a:xfrm>
            <a:off x="666100" y="4749850"/>
            <a:ext cx="2630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u="sng">
                <a:solidFill>
                  <a:srgbClr val="999999"/>
                </a:solidFill>
                <a:latin typeface="Rubik"/>
                <a:ea typeface="Rubik"/>
                <a:cs typeface="Rubik"/>
                <a:sym typeface="Rubik"/>
                <a:hlinkClick r:id="rId4"/>
              </a:rPr>
              <a:t>Fuente</a:t>
            </a:r>
            <a:endParaRPr sz="1000">
              <a:solidFill>
                <a:srgbClr val="999999"/>
              </a:solidFill>
              <a:latin typeface="Rubik"/>
              <a:ea typeface="Rubik"/>
              <a:cs typeface="Rubik"/>
              <a:sym typeface="Rubik"/>
            </a:endParaRPr>
          </a:p>
        </p:txBody>
      </p:sp>
      <p:cxnSp>
        <p:nvCxnSpPr>
          <p:cNvPr id="493" name="Google Shape;493;p73"/>
          <p:cNvCxnSpPr/>
          <p:nvPr/>
        </p:nvCxnSpPr>
        <p:spPr>
          <a:xfrm>
            <a:off x="1244825" y="1526125"/>
            <a:ext cx="61284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9" name="Google Shape;499;p74"/>
          <p:cNvSpPr txBox="1"/>
          <p:nvPr/>
        </p:nvSpPr>
        <p:spPr>
          <a:xfrm>
            <a:off x="761225" y="425200"/>
            <a:ext cx="7173000" cy="21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Resumen · </a:t>
            </a:r>
            <a:r>
              <a:rPr b="1" lang="es" sz="1800">
                <a:solidFill>
                  <a:srgbClr val="E1446D"/>
                </a:solidFill>
                <a:latin typeface="Rubik"/>
                <a:ea typeface="Rubik"/>
                <a:cs typeface="Rubik"/>
                <a:sym typeface="Rubik"/>
              </a:rPr>
              <a:t>Para optimizar hiperparámetros necesitamos:</a:t>
            </a:r>
            <a:endParaRPr b="1" sz="1800">
              <a:solidFill>
                <a:srgbClr val="E1446D"/>
              </a:solidFill>
              <a:latin typeface="Rubik"/>
              <a:ea typeface="Rubik"/>
              <a:cs typeface="Rubik"/>
              <a:sym typeface="Rubik"/>
            </a:endParaRPr>
          </a:p>
          <a:p>
            <a:pPr indent="0" lvl="0" marL="0" rtl="0" algn="l">
              <a:spcBef>
                <a:spcPts val="0"/>
              </a:spcBef>
              <a:spcAft>
                <a:spcPts val="0"/>
              </a:spcAft>
              <a:buNone/>
            </a:pPr>
            <a:r>
              <a:t/>
            </a:r>
            <a:endParaRPr sz="1800">
              <a:solidFill>
                <a:srgbClr val="434343"/>
              </a:solidFill>
              <a:latin typeface="Rubik Light"/>
              <a:ea typeface="Rubik Light"/>
              <a:cs typeface="Rubik Light"/>
              <a:sym typeface="Rubik Light"/>
            </a:endParaRPr>
          </a:p>
          <a:p>
            <a:pPr indent="-355600" lvl="0" marL="457200" rtl="0" algn="l">
              <a:spcBef>
                <a:spcPts val="0"/>
              </a:spcBef>
              <a:spcAft>
                <a:spcPts val="0"/>
              </a:spcAft>
              <a:buClr>
                <a:srgbClr val="434343"/>
              </a:buClr>
              <a:buSzPts val="2000"/>
              <a:buFont typeface="Rubik Light"/>
              <a:buChar char="●"/>
            </a:pPr>
            <a:r>
              <a:rPr lang="es" sz="2000">
                <a:solidFill>
                  <a:srgbClr val="434343"/>
                </a:solidFill>
                <a:latin typeface="Rubik Light"/>
                <a:ea typeface="Rubik Light"/>
                <a:cs typeface="Rubik Light"/>
                <a:sym typeface="Rubik Light"/>
              </a:rPr>
              <a:t>Una </a:t>
            </a:r>
            <a:r>
              <a:rPr b="1" lang="es" sz="2000">
                <a:solidFill>
                  <a:srgbClr val="434343"/>
                </a:solidFill>
                <a:latin typeface="Rubik"/>
                <a:ea typeface="Rubik"/>
                <a:cs typeface="Rubik"/>
                <a:sym typeface="Rubik"/>
              </a:rPr>
              <a:t>métrica</a:t>
            </a:r>
            <a:r>
              <a:rPr lang="es" sz="2000">
                <a:solidFill>
                  <a:srgbClr val="434343"/>
                </a:solidFill>
                <a:latin typeface="Rubik Light"/>
                <a:ea typeface="Rubik Light"/>
                <a:cs typeface="Rubik Light"/>
                <a:sym typeface="Rubik Light"/>
              </a:rPr>
              <a:t> (exactitud, precisión, RMSE, ROC AUC, etc.)</a:t>
            </a:r>
            <a:endParaRPr sz="2000">
              <a:solidFill>
                <a:srgbClr val="434343"/>
              </a:solidFill>
              <a:latin typeface="Rubik Light"/>
              <a:ea typeface="Rubik Light"/>
              <a:cs typeface="Rubik Light"/>
              <a:sym typeface="Rubik Light"/>
            </a:endParaRPr>
          </a:p>
          <a:p>
            <a:pPr indent="-355600" lvl="0" marL="457200" rtl="0" algn="l">
              <a:spcBef>
                <a:spcPts val="1000"/>
              </a:spcBef>
              <a:spcAft>
                <a:spcPts val="0"/>
              </a:spcAft>
              <a:buClr>
                <a:srgbClr val="434343"/>
              </a:buClr>
              <a:buSzPts val="2000"/>
              <a:buFont typeface="Rubik Light"/>
              <a:buChar char="●"/>
            </a:pPr>
            <a:r>
              <a:rPr lang="es" sz="2000">
                <a:solidFill>
                  <a:srgbClr val="434343"/>
                </a:solidFill>
                <a:latin typeface="Rubik Light"/>
                <a:ea typeface="Rubik Light"/>
                <a:cs typeface="Rubik Light"/>
                <a:sym typeface="Rubik Light"/>
              </a:rPr>
              <a:t>Un </a:t>
            </a:r>
            <a:r>
              <a:rPr b="1" lang="es" sz="2000">
                <a:solidFill>
                  <a:srgbClr val="434343"/>
                </a:solidFill>
                <a:latin typeface="Rubik"/>
                <a:ea typeface="Rubik"/>
                <a:cs typeface="Rubik"/>
                <a:sym typeface="Rubik"/>
              </a:rPr>
              <a:t>modelo</a:t>
            </a:r>
            <a:r>
              <a:rPr lang="es" sz="2000">
                <a:solidFill>
                  <a:srgbClr val="434343"/>
                </a:solidFill>
                <a:latin typeface="Rubik Light"/>
                <a:ea typeface="Rubik Light"/>
                <a:cs typeface="Rubik Light"/>
                <a:sym typeface="Rubik Light"/>
              </a:rPr>
              <a:t> (regresor o clasificador)</a:t>
            </a:r>
            <a:endParaRPr sz="2000">
              <a:solidFill>
                <a:srgbClr val="434343"/>
              </a:solidFill>
              <a:latin typeface="Rubik Light"/>
              <a:ea typeface="Rubik Light"/>
              <a:cs typeface="Rubik Light"/>
              <a:sym typeface="Rubik Light"/>
            </a:endParaRPr>
          </a:p>
          <a:p>
            <a:pPr indent="-355600" lvl="0" marL="457200" rtl="0" algn="l">
              <a:spcBef>
                <a:spcPts val="1000"/>
              </a:spcBef>
              <a:spcAft>
                <a:spcPts val="0"/>
              </a:spcAft>
              <a:buClr>
                <a:srgbClr val="434343"/>
              </a:buClr>
              <a:buSzPts val="2000"/>
              <a:buFont typeface="Rubik Light"/>
              <a:buChar char="●"/>
            </a:pPr>
            <a:r>
              <a:rPr lang="es" sz="2000">
                <a:solidFill>
                  <a:srgbClr val="434343"/>
                </a:solidFill>
                <a:latin typeface="Rubik Light"/>
                <a:ea typeface="Rubik Light"/>
                <a:cs typeface="Rubik Light"/>
                <a:sym typeface="Rubik Light"/>
              </a:rPr>
              <a:t>Un </a:t>
            </a:r>
            <a:r>
              <a:rPr b="1" lang="es" sz="2000">
                <a:solidFill>
                  <a:srgbClr val="434343"/>
                </a:solidFill>
                <a:latin typeface="Rubik"/>
                <a:ea typeface="Rubik"/>
                <a:cs typeface="Rubik"/>
                <a:sym typeface="Rubik"/>
              </a:rPr>
              <a:t>espacio</a:t>
            </a:r>
            <a:r>
              <a:rPr lang="es" sz="2000">
                <a:solidFill>
                  <a:srgbClr val="434343"/>
                </a:solidFill>
                <a:latin typeface="Rubik Light"/>
                <a:ea typeface="Rubik Light"/>
                <a:cs typeface="Rubik Light"/>
                <a:sym typeface="Rubik Light"/>
              </a:rPr>
              <a:t> de (hiper)parámetros. Depende del tipo de modelo que estemos usando.</a:t>
            </a:r>
            <a:endParaRPr sz="2000">
              <a:solidFill>
                <a:srgbClr val="434343"/>
              </a:solidFill>
              <a:latin typeface="Rubik Light"/>
              <a:ea typeface="Rubik Light"/>
              <a:cs typeface="Rubik Light"/>
              <a:sym typeface="Rubik Light"/>
            </a:endParaRPr>
          </a:p>
          <a:p>
            <a:pPr indent="-355600" lvl="0" marL="457200" rtl="0" algn="l">
              <a:spcBef>
                <a:spcPts val="1000"/>
              </a:spcBef>
              <a:spcAft>
                <a:spcPts val="0"/>
              </a:spcAft>
              <a:buClr>
                <a:srgbClr val="434343"/>
              </a:buClr>
              <a:buSzPts val="2000"/>
              <a:buFont typeface="Rubik Light"/>
              <a:buChar char="●"/>
            </a:pPr>
            <a:r>
              <a:rPr lang="es" sz="2000">
                <a:solidFill>
                  <a:srgbClr val="434343"/>
                </a:solidFill>
                <a:latin typeface="Rubik Light"/>
                <a:ea typeface="Rubik Light"/>
                <a:cs typeface="Rubik Light"/>
                <a:sym typeface="Rubik Light"/>
              </a:rPr>
              <a:t>Un </a:t>
            </a:r>
            <a:r>
              <a:rPr b="1" lang="es" sz="2000">
                <a:solidFill>
                  <a:srgbClr val="434343"/>
                </a:solidFill>
                <a:latin typeface="Rubik"/>
                <a:ea typeface="Rubik"/>
                <a:cs typeface="Rubik"/>
                <a:sym typeface="Rubik"/>
              </a:rPr>
              <a:t>método</a:t>
            </a:r>
            <a:r>
              <a:rPr lang="es" sz="2000">
                <a:solidFill>
                  <a:srgbClr val="434343"/>
                </a:solidFill>
                <a:latin typeface="Rubik Light"/>
                <a:ea typeface="Rubik Light"/>
                <a:cs typeface="Rubik Light"/>
                <a:sym typeface="Rubik Light"/>
              </a:rPr>
              <a:t> para buscar o muestrear los candidatos</a:t>
            </a:r>
            <a:endParaRPr sz="2000">
              <a:solidFill>
                <a:srgbClr val="434343"/>
              </a:solidFill>
              <a:latin typeface="Rubik Light"/>
              <a:ea typeface="Rubik Light"/>
              <a:cs typeface="Rubik Light"/>
              <a:sym typeface="Rubik Light"/>
            </a:endParaRPr>
          </a:p>
          <a:p>
            <a:pPr indent="-330200" lvl="1" marL="914400" rtl="0" algn="l">
              <a:spcBef>
                <a:spcPts val="0"/>
              </a:spcBef>
              <a:spcAft>
                <a:spcPts val="0"/>
              </a:spcAft>
              <a:buClr>
                <a:srgbClr val="434343"/>
              </a:buClr>
              <a:buSzPts val="1600"/>
              <a:buFont typeface="Rubik Light"/>
              <a:buAutoNum type="alphaLcPeriod"/>
            </a:pPr>
            <a:r>
              <a:rPr b="1" lang="es" sz="1600">
                <a:solidFill>
                  <a:srgbClr val="434343"/>
                </a:solidFill>
                <a:latin typeface="Rubik"/>
                <a:ea typeface="Rubik"/>
                <a:cs typeface="Rubik"/>
                <a:sym typeface="Rubik"/>
              </a:rPr>
              <a:t>Grid Search</a:t>
            </a:r>
            <a:r>
              <a:rPr lang="es" sz="1600">
                <a:solidFill>
                  <a:srgbClr val="434343"/>
                </a:solidFill>
                <a:latin typeface="Rubik Light"/>
                <a:ea typeface="Rubik Light"/>
                <a:cs typeface="Rubik Light"/>
                <a:sym typeface="Rubik Light"/>
              </a:rPr>
              <a:t>: Plantea opciones y explora todas las combinaciones</a:t>
            </a:r>
            <a:endParaRPr sz="1600">
              <a:solidFill>
                <a:srgbClr val="434343"/>
              </a:solidFill>
              <a:latin typeface="Rubik Light"/>
              <a:ea typeface="Rubik Light"/>
              <a:cs typeface="Rubik Light"/>
              <a:sym typeface="Rubik Light"/>
            </a:endParaRPr>
          </a:p>
          <a:p>
            <a:pPr indent="-330200" lvl="1" marL="914400" rtl="0" algn="l">
              <a:spcBef>
                <a:spcPts val="0"/>
              </a:spcBef>
              <a:spcAft>
                <a:spcPts val="0"/>
              </a:spcAft>
              <a:buClr>
                <a:srgbClr val="434343"/>
              </a:buClr>
              <a:buSzPts val="1600"/>
              <a:buFont typeface="Rubik Light"/>
              <a:buAutoNum type="alphaLcPeriod"/>
            </a:pPr>
            <a:r>
              <a:rPr b="1" lang="es" sz="1600">
                <a:solidFill>
                  <a:srgbClr val="434343"/>
                </a:solidFill>
                <a:latin typeface="Rubik"/>
                <a:ea typeface="Rubik"/>
                <a:cs typeface="Rubik"/>
                <a:sym typeface="Rubik"/>
              </a:rPr>
              <a:t>Random Search</a:t>
            </a:r>
            <a:r>
              <a:rPr lang="es" sz="1600">
                <a:solidFill>
                  <a:srgbClr val="434343"/>
                </a:solidFill>
                <a:latin typeface="Rubik Light"/>
                <a:ea typeface="Rubik Light"/>
                <a:cs typeface="Rubik Light"/>
                <a:sym typeface="Rubik Light"/>
              </a:rPr>
              <a:t>: explora opciones y combinaciones al azar.</a:t>
            </a:r>
            <a:endParaRPr sz="1600">
              <a:solidFill>
                <a:srgbClr val="434343"/>
              </a:solidFill>
              <a:latin typeface="Rubik Light"/>
              <a:ea typeface="Rubik Light"/>
              <a:cs typeface="Rubik Light"/>
              <a:sym typeface="Rubik Light"/>
            </a:endParaRPr>
          </a:p>
          <a:p>
            <a:pPr indent="0" lvl="0" marL="0" rtl="0" algn="l">
              <a:spcBef>
                <a:spcPts val="1000"/>
              </a:spcBef>
              <a:spcAft>
                <a:spcPts val="0"/>
              </a:spcAft>
              <a:buNone/>
            </a:pPr>
            <a:r>
              <a:t/>
            </a:r>
            <a:endParaRPr sz="2000">
              <a:solidFill>
                <a:srgbClr val="434343"/>
              </a:solidFill>
              <a:latin typeface="Rubik Light"/>
              <a:ea typeface="Rubik Light"/>
              <a:cs typeface="Rubik Light"/>
              <a:sym typeface="Rubik Light"/>
            </a:endParaRPr>
          </a:p>
          <a:p>
            <a:pPr indent="0" lvl="0" marL="0" rtl="0" algn="l">
              <a:spcBef>
                <a:spcPts val="1000"/>
              </a:spcBef>
              <a:spcAft>
                <a:spcPts val="0"/>
              </a:spcAft>
              <a:buNone/>
            </a:pPr>
            <a:r>
              <a:t/>
            </a:r>
            <a:endParaRPr sz="1800">
              <a:solidFill>
                <a:srgbClr val="434343"/>
              </a:solidFill>
              <a:latin typeface="Rubik Light"/>
              <a:ea typeface="Rubik Light"/>
              <a:cs typeface="Rubik Light"/>
              <a:sym typeface="Rubik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5" name="Google Shape;505;p75"/>
          <p:cNvSpPr txBox="1"/>
          <p:nvPr/>
        </p:nvSpPr>
        <p:spPr>
          <a:xfrm>
            <a:off x="761225" y="425200"/>
            <a:ext cx="6686400" cy="21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Medium"/>
                <a:ea typeface="Rubik Medium"/>
                <a:cs typeface="Rubik Medium"/>
                <a:sym typeface="Rubik Medium"/>
              </a:rPr>
              <a:t>Guia para ordenar ideas. </a:t>
            </a:r>
            <a:endParaRPr>
              <a:latin typeface="Rubik Medium"/>
              <a:ea typeface="Rubik Medium"/>
              <a:cs typeface="Rubik Medium"/>
              <a:sym typeface="Rubik Medium"/>
            </a:endParaRPr>
          </a:p>
          <a:p>
            <a:pPr indent="0" lvl="0" marL="457200" rtl="0" algn="l">
              <a:spcBef>
                <a:spcPts val="0"/>
              </a:spcBef>
              <a:spcAft>
                <a:spcPts val="0"/>
              </a:spcAft>
              <a:buNone/>
            </a:pPr>
            <a:r>
              <a:t/>
            </a:r>
            <a:endParaRPr sz="1200">
              <a:latin typeface="Rubik Medium"/>
              <a:ea typeface="Rubik Medium"/>
              <a:cs typeface="Rubik Medium"/>
              <a:sym typeface="Rubik Medium"/>
            </a:endParaRPr>
          </a:p>
          <a:p>
            <a:pPr indent="-304800" lvl="0" marL="457200" rtl="0" algn="l">
              <a:spcBef>
                <a:spcPts val="0"/>
              </a:spcBef>
              <a:spcAft>
                <a:spcPts val="0"/>
              </a:spcAft>
              <a:buSzPts val="1200"/>
              <a:buFont typeface="Rubik Medium"/>
              <a:buAutoNum type="arabicParenR"/>
            </a:pPr>
            <a:r>
              <a:rPr lang="es" sz="1200">
                <a:latin typeface="Rubik Medium"/>
                <a:ea typeface="Rubik Medium"/>
                <a:cs typeface="Rubik Medium"/>
                <a:sym typeface="Rubik Medium"/>
              </a:rPr>
              <a:t>Separar los datos de Held-Out de los de procesamiento. </a:t>
            </a:r>
            <a:endParaRPr sz="1200">
              <a:latin typeface="Rubik Medium"/>
              <a:ea typeface="Rubik Medium"/>
              <a:cs typeface="Rubik Medium"/>
              <a:sym typeface="Rubik Medium"/>
            </a:endParaRPr>
          </a:p>
          <a:p>
            <a:pPr indent="-304800" lvl="0" marL="457200" rtl="0" algn="l">
              <a:spcBef>
                <a:spcPts val="0"/>
              </a:spcBef>
              <a:spcAft>
                <a:spcPts val="0"/>
              </a:spcAft>
              <a:buSzPts val="1200"/>
              <a:buFont typeface="Rubik Medium"/>
              <a:buAutoNum type="arabicParenR"/>
            </a:pPr>
            <a:r>
              <a:rPr lang="es" sz="1200">
                <a:latin typeface="Rubik Medium"/>
                <a:ea typeface="Rubik Medium"/>
                <a:cs typeface="Rubik Medium"/>
                <a:sym typeface="Rubik Medium"/>
              </a:rPr>
              <a:t>Armar el Grid-Search, definiendo modelos y rangos de sus hiperparámetros para:</a:t>
            </a:r>
            <a:endParaRPr sz="1200">
              <a:latin typeface="Rubik Medium"/>
              <a:ea typeface="Rubik Medium"/>
              <a:cs typeface="Rubik Medium"/>
              <a:sym typeface="Rubik Medium"/>
            </a:endParaRPr>
          </a:p>
          <a:p>
            <a:pPr indent="-304800" lvl="1" marL="914400" rtl="0" algn="l">
              <a:spcBef>
                <a:spcPts val="0"/>
              </a:spcBef>
              <a:spcAft>
                <a:spcPts val="0"/>
              </a:spcAft>
              <a:buSzPts val="1200"/>
              <a:buFont typeface="Rubik Medium"/>
              <a:buAutoNum type="alphaLcParenR"/>
            </a:pPr>
            <a:r>
              <a:rPr lang="es" sz="1200">
                <a:latin typeface="Rubik Medium"/>
                <a:ea typeface="Rubik Medium"/>
                <a:cs typeface="Rubik Medium"/>
                <a:sym typeface="Rubik Medium"/>
              </a:rPr>
              <a:t>Preprocesamiento de features</a:t>
            </a:r>
            <a:endParaRPr sz="1200">
              <a:latin typeface="Rubik Medium"/>
              <a:ea typeface="Rubik Medium"/>
              <a:cs typeface="Rubik Medium"/>
              <a:sym typeface="Rubik Medium"/>
            </a:endParaRPr>
          </a:p>
          <a:p>
            <a:pPr indent="-304800" lvl="1" marL="914400" rtl="0" algn="l">
              <a:spcBef>
                <a:spcPts val="0"/>
              </a:spcBef>
              <a:spcAft>
                <a:spcPts val="0"/>
              </a:spcAft>
              <a:buSzPts val="1200"/>
              <a:buFont typeface="Rubik Medium"/>
              <a:buAutoNum type="alphaLcParenR"/>
            </a:pPr>
            <a:r>
              <a:rPr lang="es" sz="1200">
                <a:latin typeface="Rubik Medium"/>
                <a:ea typeface="Rubik Medium"/>
                <a:cs typeface="Rubik Medium"/>
                <a:sym typeface="Rubik Medium"/>
              </a:rPr>
              <a:t>Algoritmo de ML</a:t>
            </a:r>
            <a:endParaRPr sz="1200">
              <a:latin typeface="Rubik Medium"/>
              <a:ea typeface="Rubik Medium"/>
              <a:cs typeface="Rubik Medium"/>
              <a:sym typeface="Rubik Medium"/>
            </a:endParaRPr>
          </a:p>
          <a:p>
            <a:pPr indent="0" lvl="0" marL="0" rtl="0" algn="l">
              <a:spcBef>
                <a:spcPts val="0"/>
              </a:spcBef>
              <a:spcAft>
                <a:spcPts val="0"/>
              </a:spcAft>
              <a:buNone/>
            </a:pPr>
            <a:r>
              <a:rPr lang="es" sz="1200">
                <a:latin typeface="Rubik Medium"/>
                <a:ea typeface="Rubik Medium"/>
                <a:cs typeface="Rubik Medium"/>
                <a:sym typeface="Rubik Medium"/>
              </a:rPr>
              <a:t>  3) 	  Ejecutar el Grid-Search, evaluando con K-fold cross-validation la performance de cada modelo construido con cada una de todas las combinaciones posibles de las opciones planteadas en (2).</a:t>
            </a:r>
            <a:endParaRPr sz="1200">
              <a:latin typeface="Rubik Medium"/>
              <a:ea typeface="Rubik Medium"/>
              <a:cs typeface="Rubik Medium"/>
              <a:sym typeface="Rubik Medium"/>
            </a:endParaRPr>
          </a:p>
          <a:p>
            <a:pPr indent="0" lvl="0" marL="0" rtl="0" algn="l">
              <a:spcBef>
                <a:spcPts val="0"/>
              </a:spcBef>
              <a:spcAft>
                <a:spcPts val="0"/>
              </a:spcAft>
              <a:buNone/>
            </a:pPr>
            <a:r>
              <a:rPr lang="es" sz="1200">
                <a:latin typeface="Rubik Medium"/>
                <a:ea typeface="Rubik Medium"/>
                <a:cs typeface="Rubik Medium"/>
                <a:sym typeface="Rubik Medium"/>
              </a:rPr>
              <a:t> 4)	 Elegir el modelo de mejor performance, y entrenarlo con todos los datos de entrenamiento. </a:t>
            </a:r>
            <a:endParaRPr sz="1200">
              <a:latin typeface="Rubik Medium"/>
              <a:ea typeface="Rubik Medium"/>
              <a:cs typeface="Rubik Medium"/>
              <a:sym typeface="Rubik Medium"/>
            </a:endParaRPr>
          </a:p>
          <a:p>
            <a:pPr indent="0" lvl="0" marL="0" rtl="0" algn="l">
              <a:spcBef>
                <a:spcPts val="0"/>
              </a:spcBef>
              <a:spcAft>
                <a:spcPts val="0"/>
              </a:spcAft>
              <a:buNone/>
            </a:pPr>
            <a:r>
              <a:rPr lang="es" sz="1200">
                <a:latin typeface="Rubik Medium"/>
                <a:ea typeface="Rubik Medium"/>
                <a:cs typeface="Rubik Medium"/>
                <a:sym typeface="Rubik Medium"/>
              </a:rPr>
              <a:t> 5) 	Estimar la performance del modelo evaluando sobre el Held-out.</a:t>
            </a:r>
            <a:endParaRPr sz="1200">
              <a:latin typeface="Rubik Medium"/>
              <a:ea typeface="Rubik Medium"/>
              <a:cs typeface="Rubik Medium"/>
              <a:sym typeface="Rubik Medium"/>
            </a:endParaRPr>
          </a:p>
          <a:p>
            <a:pPr indent="0" lvl="0" marL="0" rtl="0" algn="l">
              <a:spcBef>
                <a:spcPts val="0"/>
              </a:spcBef>
              <a:spcAft>
                <a:spcPts val="0"/>
              </a:spcAft>
              <a:buNone/>
            </a:pPr>
            <a:r>
              <a:rPr lang="es" sz="1200">
                <a:latin typeface="Rubik Medium"/>
                <a:ea typeface="Rubik Medium"/>
                <a:cs typeface="Rubik Medium"/>
                <a:sym typeface="Rubik Medium"/>
              </a:rPr>
              <a:t> 6)        El modelo sale a producción. </a:t>
            </a:r>
            <a:endParaRPr>
              <a:latin typeface="Rubik Medium"/>
              <a:ea typeface="Rubik Medium"/>
              <a:cs typeface="Rubik Medium"/>
              <a:sym typeface="Rubik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6"/>
          <p:cNvSpPr txBox="1"/>
          <p:nvPr>
            <p:ph type="title"/>
          </p:nvPr>
        </p:nvSpPr>
        <p:spPr>
          <a:xfrm>
            <a:off x="226275" y="587675"/>
            <a:ext cx="15579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En Scikit-Learn</a:t>
            </a:r>
            <a:endParaRPr/>
          </a:p>
        </p:txBody>
      </p:sp>
      <p:sp>
        <p:nvSpPr>
          <p:cNvPr id="511" name="Google Shape;511;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12" name="Google Shape;512;p76"/>
          <p:cNvPicPr preferRelativeResize="0"/>
          <p:nvPr/>
        </p:nvPicPr>
        <p:blipFill>
          <a:blip r:embed="rId3">
            <a:alphaModFix/>
          </a:blip>
          <a:stretch>
            <a:fillRect/>
          </a:stretch>
        </p:blipFill>
        <p:spPr>
          <a:xfrm>
            <a:off x="2145425" y="574725"/>
            <a:ext cx="6889199" cy="952750"/>
          </a:xfrm>
          <a:prstGeom prst="rect">
            <a:avLst/>
          </a:prstGeom>
          <a:noFill/>
          <a:ln>
            <a:noFill/>
          </a:ln>
        </p:spPr>
      </p:pic>
      <p:pic>
        <p:nvPicPr>
          <p:cNvPr id="513" name="Google Shape;513;p76"/>
          <p:cNvPicPr preferRelativeResize="0"/>
          <p:nvPr/>
        </p:nvPicPr>
        <p:blipFill>
          <a:blip r:embed="rId4">
            <a:alphaModFix/>
          </a:blip>
          <a:stretch>
            <a:fillRect/>
          </a:stretch>
        </p:blipFill>
        <p:spPr>
          <a:xfrm>
            <a:off x="2110600" y="2550150"/>
            <a:ext cx="6889200" cy="11494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Hands-on </a:t>
            </a:r>
            <a:endParaRPr/>
          </a:p>
          <a:p>
            <a:pPr indent="0" lvl="0" marL="0" rtl="0" algn="l">
              <a:spcBef>
                <a:spcPts val="0"/>
              </a:spcBef>
              <a:spcAft>
                <a:spcPts val="0"/>
              </a:spcAft>
              <a:buNone/>
            </a:pPr>
            <a:r>
              <a:rPr lang="es"/>
              <a:t>training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8"/>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Hands-on training</a:t>
            </a:r>
            <a:endParaRPr/>
          </a:p>
        </p:txBody>
      </p:sp>
      <p:sp>
        <p:nvSpPr>
          <p:cNvPr id="524" name="Google Shape;52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5" name="Google Shape;525;p78"/>
          <p:cNvSpPr txBox="1"/>
          <p:nvPr/>
        </p:nvSpPr>
        <p:spPr>
          <a:xfrm>
            <a:off x="2057400" y="1534825"/>
            <a:ext cx="70569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DS_Encuentro_23_Optimizacion.ipynb</a:t>
            </a:r>
            <a:endParaRPr sz="2400">
              <a:solidFill>
                <a:srgbClr val="666666"/>
              </a:solidFill>
              <a:latin typeface="Rubik"/>
              <a:ea typeface="Rubik"/>
              <a:cs typeface="Rubik"/>
              <a:sym typeface="Rubik"/>
            </a:endParaRPr>
          </a:p>
          <a:p>
            <a:pPr indent="0" lvl="0" marL="0" rtl="0" algn="l">
              <a:spcBef>
                <a:spcPts val="0"/>
              </a:spcBef>
              <a:spcAft>
                <a:spcPts val="0"/>
              </a:spcAft>
              <a:buNone/>
            </a:pPr>
            <a:r>
              <a:t/>
            </a:r>
            <a:endParaRPr sz="2400">
              <a:solidFill>
                <a:srgbClr val="666666"/>
              </a:solidFill>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190" name="Shape 190"/>
        <p:cNvGrpSpPr/>
        <p:nvPr/>
      </p:nvGrpSpPr>
      <p:grpSpPr>
        <a:xfrm>
          <a:off x="0" y="0"/>
          <a:ext cx="0" cy="0"/>
          <a:chOff x="0" y="0"/>
          <a:chExt cx="0" cy="0"/>
        </a:xfrm>
      </p:grpSpPr>
      <p:sp>
        <p:nvSpPr>
          <p:cNvPr id="191" name="Google Shape;191;p44"/>
          <p:cNvSpPr txBox="1"/>
          <p:nvPr>
            <p:ph idx="4294967295" type="title"/>
          </p:nvPr>
        </p:nvSpPr>
        <p:spPr>
          <a:xfrm>
            <a:off x="729450" y="838200"/>
            <a:ext cx="42993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¿Dónde estamos?</a:t>
            </a:r>
            <a:endParaRPr b="1" sz="3800">
              <a:solidFill>
                <a:srgbClr val="FFFFFF"/>
              </a:solidFill>
              <a:latin typeface="Rubik"/>
              <a:ea typeface="Rubik"/>
              <a:cs typeface="Rubik"/>
              <a:sym typeface="Rubik"/>
            </a:endParaRPr>
          </a:p>
        </p:txBody>
      </p:sp>
      <p:pic>
        <p:nvPicPr>
          <p:cNvPr id="192" name="Google Shape;192;p44"/>
          <p:cNvPicPr preferRelativeResize="0"/>
          <p:nvPr/>
        </p:nvPicPr>
        <p:blipFill rotWithShape="1">
          <a:blip r:embed="rId3">
            <a:alphaModFix/>
          </a:blip>
          <a:srcRect b="10793" l="0" r="0" t="6370"/>
          <a:stretch/>
        </p:blipFill>
        <p:spPr>
          <a:xfrm>
            <a:off x="6717350" y="2337299"/>
            <a:ext cx="1880875" cy="2412551"/>
          </a:xfrm>
          <a:prstGeom prst="rect">
            <a:avLst/>
          </a:prstGeom>
          <a:noFill/>
          <a:ln>
            <a:noFill/>
          </a:ln>
        </p:spPr>
      </p:pic>
      <p:pic>
        <p:nvPicPr>
          <p:cNvPr id="193" name="Google Shape;193;p44"/>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Buenas prácticas de un data scientist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81" title="Tuning Process (C2W3L01)">
            <a:hlinkClick r:id="rId3"/>
          </p:cNvPr>
          <p:cNvPicPr preferRelativeResize="0"/>
          <p:nvPr/>
        </p:nvPicPr>
        <p:blipFill>
          <a:blip r:embed="rId4">
            <a:alphaModFix/>
          </a:blip>
          <a:stretch>
            <a:fillRect/>
          </a:stretch>
        </p:blipFill>
        <p:spPr>
          <a:xfrm>
            <a:off x="1489250" y="164375"/>
            <a:ext cx="6165500" cy="4624125"/>
          </a:xfrm>
          <a:prstGeom prst="rect">
            <a:avLst/>
          </a:prstGeom>
          <a:noFill/>
          <a:ln>
            <a:noFill/>
          </a:ln>
        </p:spPr>
      </p:pic>
      <p:sp>
        <p:nvSpPr>
          <p:cNvPr id="540" name="Google Shape;540;p81"/>
          <p:cNvSpPr txBox="1"/>
          <p:nvPr/>
        </p:nvSpPr>
        <p:spPr>
          <a:xfrm>
            <a:off x="0" y="4840950"/>
            <a:ext cx="9144000" cy="2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rgbClr val="666666"/>
                </a:solidFill>
                <a:latin typeface="Rubik"/>
                <a:ea typeface="Rubik"/>
                <a:cs typeface="Rubik"/>
                <a:sym typeface="Rubik"/>
                <a:hlinkClick r:id="rId5"/>
              </a:rPr>
              <a:t>https://www.youtube.com/watch?v=AXDByU3D1hA&amp;feature=emb_logo</a:t>
            </a:r>
            <a:endParaRPr sz="1000">
              <a:solidFill>
                <a:srgbClr val="666666"/>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2"/>
          <p:cNvSpPr txBox="1"/>
          <p:nvPr/>
        </p:nvSpPr>
        <p:spPr>
          <a:xfrm>
            <a:off x="2505175" y="587675"/>
            <a:ext cx="49257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Rubik"/>
                <a:ea typeface="Rubik"/>
                <a:cs typeface="Rubik"/>
                <a:sym typeface="Rubik"/>
              </a:rPr>
              <a:t>Optimización de Hiperparámetros</a:t>
            </a:r>
            <a:endParaRPr b="1" sz="1800">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Como siempre,</a:t>
            </a:r>
            <a:r>
              <a:rPr lang="es">
                <a:solidFill>
                  <a:srgbClr val="009BDE"/>
                </a:solidFill>
                <a:latin typeface="Rubik"/>
                <a:ea typeface="Rubik"/>
                <a:cs typeface="Rubik"/>
                <a:sym typeface="Rubik"/>
              </a:rPr>
              <a:t> </a:t>
            </a:r>
            <a:r>
              <a:rPr lang="es" u="sng">
                <a:solidFill>
                  <a:srgbClr val="009BDE"/>
                </a:solidFill>
                <a:latin typeface="Rubik"/>
                <a:ea typeface="Rubik"/>
                <a:cs typeface="Rubik"/>
                <a:sym typeface="Rubik"/>
                <a:hlinkClick r:id="rId3"/>
              </a:rPr>
              <a:t>la guía de Scikit-Learn </a:t>
            </a:r>
            <a:r>
              <a:rPr lang="es">
                <a:solidFill>
                  <a:srgbClr val="434343"/>
                </a:solidFill>
                <a:latin typeface="Rubik"/>
                <a:ea typeface="Rubik"/>
                <a:cs typeface="Rubik"/>
                <a:sym typeface="Rubik"/>
              </a:rPr>
              <a:t>es una muy buena referencia.</a:t>
            </a:r>
            <a:endParaRPr>
              <a:solidFill>
                <a:srgbClr val="434343"/>
              </a:solidFill>
              <a:latin typeface="Rubik"/>
              <a:ea typeface="Rubik"/>
              <a:cs typeface="Rubik"/>
              <a:sym typeface="Rubik"/>
            </a:endParaRPr>
          </a:p>
          <a:p>
            <a:pPr indent="0" lvl="0" marL="457200" rtl="0" algn="l">
              <a:spcBef>
                <a:spcPts val="0"/>
              </a:spcBef>
              <a:spcAft>
                <a:spcPts val="0"/>
              </a:spcAft>
              <a:buNone/>
            </a:pPr>
            <a:r>
              <a:t/>
            </a:r>
            <a:endParaRPr>
              <a:solidFill>
                <a:srgbClr val="434343"/>
              </a:solidFill>
              <a:latin typeface="Rubik"/>
              <a:ea typeface="Rubik"/>
              <a:cs typeface="Rubik"/>
              <a:sym typeface="Rubik"/>
            </a:endParaRPr>
          </a:p>
          <a:p>
            <a:pPr indent="-317500" lvl="0" marL="457200" rtl="0" algn="l">
              <a:spcBef>
                <a:spcPts val="0"/>
              </a:spcBef>
              <a:spcAft>
                <a:spcPts val="0"/>
              </a:spcAft>
              <a:buClr>
                <a:srgbClr val="434343"/>
              </a:buClr>
              <a:buSzPts val="1400"/>
              <a:buFont typeface="Rubik"/>
              <a:buChar char="●"/>
            </a:pPr>
            <a:r>
              <a:rPr b="1" lang="es">
                <a:solidFill>
                  <a:srgbClr val="434343"/>
                </a:solidFill>
                <a:latin typeface="Rubik"/>
                <a:ea typeface="Rubik"/>
                <a:cs typeface="Rubik"/>
                <a:sym typeface="Rubik"/>
              </a:rPr>
              <a:t>Capítulo 5, “Machine Learning: Hyperparameters and Model Validation”, de </a:t>
            </a:r>
            <a:r>
              <a:rPr b="1" lang="es" u="sng">
                <a:solidFill>
                  <a:srgbClr val="009BDE"/>
                </a:solidFill>
                <a:latin typeface="Rubik"/>
                <a:ea typeface="Rubik"/>
                <a:cs typeface="Rubik"/>
                <a:sym typeface="Rubik"/>
                <a:hlinkClick r:id="rId4"/>
              </a:rPr>
              <a:t>Python Data Science Handbook</a:t>
            </a:r>
            <a:r>
              <a:rPr b="1" lang="es">
                <a:solidFill>
                  <a:srgbClr val="434343"/>
                </a:solidFill>
                <a:latin typeface="Rubik"/>
                <a:ea typeface="Rubik"/>
                <a:cs typeface="Rubik"/>
                <a:sym typeface="Rubik"/>
              </a:rPr>
              <a:t>. </a:t>
            </a:r>
            <a:r>
              <a:rPr lang="es">
                <a:solidFill>
                  <a:srgbClr val="434343"/>
                </a:solidFill>
                <a:latin typeface="Rubik"/>
                <a:ea typeface="Rubik"/>
                <a:cs typeface="Rubik"/>
                <a:sym typeface="Rubik"/>
              </a:rPr>
              <a:t>La última sección tiene un ejemplo con Grid Search.</a:t>
            </a:r>
            <a:endParaRPr>
              <a:solidFill>
                <a:srgbClr val="434343"/>
              </a:solidFill>
              <a:latin typeface="Rubik"/>
              <a:ea typeface="Rubik"/>
              <a:cs typeface="Rubik"/>
              <a:sym typeface="Rubik"/>
            </a:endParaRPr>
          </a:p>
          <a:p>
            <a:pPr indent="-317500" lvl="0" marL="457200" rtl="0" algn="l">
              <a:spcBef>
                <a:spcPts val="2000"/>
              </a:spcBef>
              <a:spcAft>
                <a:spcPts val="0"/>
              </a:spcAft>
              <a:buClr>
                <a:srgbClr val="434343"/>
              </a:buClr>
              <a:buSzPts val="1400"/>
              <a:buFont typeface="Rubik"/>
              <a:buChar char="●"/>
            </a:pPr>
            <a:r>
              <a:rPr b="1" lang="es">
                <a:solidFill>
                  <a:srgbClr val="434343"/>
                </a:solidFill>
                <a:latin typeface="Rubik"/>
                <a:ea typeface="Rubik"/>
                <a:cs typeface="Rubik"/>
                <a:sym typeface="Rubik"/>
              </a:rPr>
              <a:t>Muy recomendable:</a:t>
            </a:r>
            <a:r>
              <a:rPr lang="es">
                <a:solidFill>
                  <a:srgbClr val="434343"/>
                </a:solidFill>
                <a:latin typeface="Rubik"/>
                <a:ea typeface="Rubik"/>
                <a:cs typeface="Rubik"/>
                <a:sym typeface="Rubik"/>
              </a:rPr>
              <a:t> </a:t>
            </a:r>
            <a:r>
              <a:rPr lang="es" u="sng">
                <a:solidFill>
                  <a:schemeClr val="hlink"/>
                </a:solidFill>
                <a:latin typeface="Rubik"/>
                <a:ea typeface="Rubik"/>
                <a:cs typeface="Rubik"/>
                <a:sym typeface="Rubik"/>
                <a:hlinkClick r:id="rId5"/>
              </a:rPr>
              <a:t>Artículo</a:t>
            </a:r>
            <a:r>
              <a:rPr lang="es">
                <a:solidFill>
                  <a:srgbClr val="434343"/>
                </a:solidFill>
                <a:latin typeface="Rubik"/>
                <a:ea typeface="Rubik"/>
                <a:cs typeface="Rubik"/>
                <a:sym typeface="Rubik"/>
              </a:rPr>
              <a:t> con código y ejemplos de optimización de Hiperparámetros, mostrando algunas técnicas más de las que vimos en la clase. Además, hace un breve repaso de algunos conceptos que vimos en las clases.  ¡Notar qué dataset usan de ejemplo!</a:t>
            </a:r>
            <a:endParaRPr>
              <a:solidFill>
                <a:srgbClr val="434343"/>
              </a:solidFill>
              <a:latin typeface="Rubik"/>
              <a:ea typeface="Rubik"/>
              <a:cs typeface="Rubik"/>
              <a:sym typeface="Rubik"/>
            </a:endParaRPr>
          </a:p>
          <a:p>
            <a:pPr indent="0" lvl="0" marL="457200" rtl="0" algn="l">
              <a:spcBef>
                <a:spcPts val="200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a:p>
            <a:pPr indent="0" lvl="0" marL="0" rtl="0" algn="l">
              <a:spcBef>
                <a:spcPts val="0"/>
              </a:spcBef>
              <a:spcAft>
                <a:spcPts val="0"/>
              </a:spcAft>
              <a:buNone/>
            </a:pPr>
            <a:r>
              <a:t/>
            </a:r>
            <a:endParaRPr>
              <a:solidFill>
                <a:srgbClr val="434343"/>
              </a:solidFill>
              <a:latin typeface="Rubik"/>
              <a:ea typeface="Rubik"/>
              <a:cs typeface="Rubik"/>
              <a:sym typeface="Rubik"/>
            </a:endParaRPr>
          </a:p>
        </p:txBody>
      </p:sp>
      <p:sp>
        <p:nvSpPr>
          <p:cNvPr id="546" name="Google Shape;546;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7" name="Google Shape;547;p8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Recursos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BDE"/>
        </a:solidFill>
      </p:bgPr>
    </p:bg>
    <p:spTree>
      <p:nvGrpSpPr>
        <p:cNvPr id="551" name="Shape 551"/>
        <p:cNvGrpSpPr/>
        <p:nvPr/>
      </p:nvGrpSpPr>
      <p:grpSpPr>
        <a:xfrm>
          <a:off x="0" y="0"/>
          <a:ext cx="0" cy="0"/>
          <a:chOff x="0" y="0"/>
          <a:chExt cx="0" cy="0"/>
        </a:xfrm>
      </p:grpSpPr>
      <p:sp>
        <p:nvSpPr>
          <p:cNvPr id="552" name="Google Shape;552;p83"/>
          <p:cNvSpPr txBox="1"/>
          <p:nvPr>
            <p:ph idx="4294967295"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solidFill>
                  <a:srgbClr val="FFFFFF"/>
                </a:solidFill>
              </a:rPr>
              <a:t>Proyecto 2: </a:t>
            </a:r>
            <a:r>
              <a:rPr lang="es" sz="3800">
                <a:solidFill>
                  <a:srgbClr val="FFFFFF"/>
                </a:solidFill>
                <a:latin typeface="Rubik"/>
                <a:ea typeface="Rubik"/>
                <a:cs typeface="Rubik"/>
                <a:sym typeface="Rubik"/>
              </a:rPr>
              <a:t>Lanzamiento</a:t>
            </a:r>
            <a:r>
              <a:rPr lang="es" sz="3800">
                <a:solidFill>
                  <a:srgbClr val="FFFFFF"/>
                </a:solidFill>
              </a:rPr>
              <a:t> </a:t>
            </a:r>
            <a:r>
              <a:rPr lang="es" sz="3800">
                <a:solidFill>
                  <a:srgbClr val="FFFFFF"/>
                </a:solidFill>
                <a:latin typeface="Rubik Light"/>
                <a:ea typeface="Rubik Light"/>
                <a:cs typeface="Rubik Light"/>
                <a:sym typeface="Rubik Light"/>
              </a:rPr>
              <a:t>Entrega 04</a:t>
            </a:r>
            <a:endParaRPr sz="3800">
              <a:solidFill>
                <a:srgbClr val="FFFFFF"/>
              </a:solidFill>
              <a:latin typeface="Rubik Light"/>
              <a:ea typeface="Rubik Light"/>
              <a:cs typeface="Rubik Light"/>
              <a:sym typeface="Rubik Light"/>
            </a:endParaRPr>
          </a:p>
        </p:txBody>
      </p:sp>
      <p:pic>
        <p:nvPicPr>
          <p:cNvPr id="553" name="Google Shape;553;p83"/>
          <p:cNvPicPr preferRelativeResize="0"/>
          <p:nvPr/>
        </p:nvPicPr>
        <p:blipFill rotWithShape="1">
          <a:blip r:embed="rId3">
            <a:alphaModFix/>
          </a:blip>
          <a:srcRect b="0" l="3806" r="3815" t="0"/>
          <a:stretch/>
        </p:blipFill>
        <p:spPr>
          <a:xfrm>
            <a:off x="5870725" y="2259875"/>
            <a:ext cx="2502000" cy="2486400"/>
          </a:xfrm>
          <a:prstGeom prst="ellipse">
            <a:avLst/>
          </a:prstGeom>
          <a:noFill/>
          <a:ln cap="flat" cmpd="sng" w="19050">
            <a:solidFill>
              <a:srgbClr val="FFFFFF"/>
            </a:solidFill>
            <a:prstDash val="solid"/>
            <a:round/>
            <a:headEnd len="sm" w="sm" type="none"/>
            <a:tailEnd len="sm" w="sm" type="none"/>
          </a:ln>
        </p:spPr>
      </p:pic>
      <p:pic>
        <p:nvPicPr>
          <p:cNvPr id="554" name="Google Shape;554;p83"/>
          <p:cNvPicPr preferRelativeResize="0"/>
          <p:nvPr/>
        </p:nvPicPr>
        <p:blipFill>
          <a:blip r:embed="rId4">
            <a:alphaModFix/>
          </a:blip>
          <a:stretch>
            <a:fillRect/>
          </a:stretch>
        </p:blipFill>
        <p:spPr>
          <a:xfrm>
            <a:off x="762000" y="3758400"/>
            <a:ext cx="490150" cy="623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4"/>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 2: Modelado (Entrega 04)</a:t>
            </a:r>
            <a:endParaRPr/>
          </a:p>
        </p:txBody>
      </p:sp>
      <p:sp>
        <p:nvSpPr>
          <p:cNvPr id="560" name="Google Shape;56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61" name="Google Shape;561;p84"/>
          <p:cNvPicPr preferRelativeResize="0"/>
          <p:nvPr/>
        </p:nvPicPr>
        <p:blipFill>
          <a:blip r:embed="rId3">
            <a:alphaModFix/>
          </a:blip>
          <a:stretch>
            <a:fillRect/>
          </a:stretch>
        </p:blipFill>
        <p:spPr>
          <a:xfrm>
            <a:off x="938775" y="1510400"/>
            <a:ext cx="2905125" cy="2914650"/>
          </a:xfrm>
          <a:prstGeom prst="rect">
            <a:avLst/>
          </a:prstGeom>
          <a:noFill/>
          <a:ln>
            <a:noFill/>
          </a:ln>
        </p:spPr>
      </p:pic>
      <p:sp>
        <p:nvSpPr>
          <p:cNvPr id="562" name="Google Shape;562;p84"/>
          <p:cNvSpPr txBox="1"/>
          <p:nvPr/>
        </p:nvSpPr>
        <p:spPr>
          <a:xfrm>
            <a:off x="4501325" y="1444950"/>
            <a:ext cx="41877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Bajar los materiales.</a:t>
            </a:r>
            <a:endParaRPr sz="1800">
              <a:solidFill>
                <a:schemeClr val="dk2"/>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chemeClr val="dk2"/>
                </a:solidFill>
                <a:latin typeface="Rubik"/>
                <a:ea typeface="Rubik"/>
                <a:cs typeface="Rubik"/>
                <a:sym typeface="Rubik"/>
              </a:rPr>
              <a:t>Leer la Checklist</a:t>
            </a:r>
            <a:endParaRPr sz="1800">
              <a:solidFill>
                <a:srgbClr val="1A1A1A"/>
              </a:solidFill>
              <a:latin typeface="Rubik"/>
              <a:ea typeface="Rubik"/>
              <a:cs typeface="Rubik"/>
              <a:sym typeface="Rubik"/>
            </a:endParaRPr>
          </a:p>
          <a:p>
            <a:pPr indent="-342900" lvl="0" marL="457200" rtl="0" algn="l">
              <a:spcBef>
                <a:spcPts val="2000"/>
              </a:spcBef>
              <a:spcAft>
                <a:spcPts val="0"/>
              </a:spcAft>
              <a:buClr>
                <a:srgbClr val="1A1A1A"/>
              </a:buClr>
              <a:buSzPts val="1800"/>
              <a:buFont typeface="Rubik"/>
              <a:buAutoNum type="arabicPeriod"/>
            </a:pPr>
            <a:r>
              <a:rPr lang="es" sz="1800">
                <a:solidFill>
                  <a:srgbClr val="1A1A1A"/>
                </a:solidFill>
                <a:latin typeface="Rubik"/>
                <a:ea typeface="Rubik"/>
                <a:cs typeface="Rubik"/>
                <a:sym typeface="Rubik"/>
              </a:rPr>
              <a:t>¡Empezar a trabajar en la entrega!</a:t>
            </a:r>
            <a:endParaRPr sz="1800">
              <a:solidFill>
                <a:srgbClr val="1A1A1A"/>
              </a:solidFill>
              <a:latin typeface="Rubik"/>
              <a:ea typeface="Rubik"/>
              <a:cs typeface="Rubik"/>
              <a:sym typeface="Rubik"/>
            </a:endParaRPr>
          </a:p>
          <a:p>
            <a:pPr indent="0" lvl="0" marL="0" rtl="0" algn="l">
              <a:spcBef>
                <a:spcPts val="2000"/>
              </a:spcBef>
              <a:spcAft>
                <a:spcPts val="1000"/>
              </a:spcAft>
              <a:buNone/>
            </a:pPr>
            <a:r>
              <a:t/>
            </a:r>
            <a:endParaRPr sz="1800">
              <a:solidFill>
                <a:srgbClr val="1A1A1A"/>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5"/>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568" name="Google Shape;56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t>‹#›</a:t>
            </a:fld>
            <a:endParaRPr sz="1100"/>
          </a:p>
        </p:txBody>
      </p:sp>
      <p:sp>
        <p:nvSpPr>
          <p:cNvPr id="569" name="Google Shape;569;p85"/>
          <p:cNvSpPr txBox="1"/>
          <p:nvPr/>
        </p:nvSpPr>
        <p:spPr>
          <a:xfrm>
            <a:off x="729450" y="1547250"/>
            <a:ext cx="7688700" cy="11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ubik"/>
              <a:buAutoNum type="arabicPeriod"/>
            </a:pPr>
            <a:r>
              <a:rPr lang="es" sz="1800">
                <a:solidFill>
                  <a:schemeClr val="dk2"/>
                </a:solidFill>
                <a:latin typeface="Rubik"/>
                <a:ea typeface="Rubik"/>
                <a:cs typeface="Rubik"/>
                <a:sym typeface="Rubik"/>
              </a:rPr>
              <a:t>Trabajar en la Entrega 04.</a:t>
            </a:r>
            <a:endParaRPr sz="1800">
              <a:solidFill>
                <a:schemeClr val="dk2"/>
              </a:solidFill>
              <a:latin typeface="Rubik"/>
              <a:ea typeface="Rubik"/>
              <a:cs typeface="Rubik"/>
              <a:sym typeface="Rubik"/>
            </a:endParaRPr>
          </a:p>
          <a:p>
            <a:pPr indent="-342900" lvl="0" marL="457200" rtl="0" algn="l">
              <a:spcBef>
                <a:spcPts val="2000"/>
              </a:spcBef>
              <a:spcAft>
                <a:spcPts val="2000"/>
              </a:spcAft>
              <a:buClr>
                <a:srgbClr val="1A1A1A"/>
              </a:buClr>
              <a:buSzPts val="1800"/>
              <a:buFont typeface="Rubik"/>
              <a:buAutoNum type="arabicPeriod"/>
            </a:pPr>
            <a:r>
              <a:rPr lang="es" sz="1800">
                <a:solidFill>
                  <a:schemeClr val="dk2"/>
                </a:solidFill>
                <a:latin typeface="Rubik"/>
                <a:ea typeface="Rubik"/>
                <a:cs typeface="Rubik"/>
                <a:sym typeface="Rubik"/>
              </a:rPr>
              <a:t>Completar Notebook de hoy y atrasados.</a:t>
            </a:r>
            <a:endParaRPr sz="1800">
              <a:solidFill>
                <a:srgbClr val="1A1A1A"/>
              </a:solidFill>
              <a:latin typeface="Rubik"/>
              <a:ea typeface="Rubik"/>
              <a:cs typeface="Rubik"/>
              <a:sym typeface="Rubi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5"/>
          <p:cNvSpPr txBox="1"/>
          <p:nvPr>
            <p:ph type="title"/>
          </p:nvPr>
        </p:nvSpPr>
        <p:spPr>
          <a:xfrm>
            <a:off x="729450" y="587675"/>
            <a:ext cx="445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anduvieron?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46"/>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9" name="Google Shape;209;p47"/>
          <p:cNvSpPr txBox="1"/>
          <p:nvPr/>
        </p:nvSpPr>
        <p:spPr>
          <a:xfrm>
            <a:off x="713225" y="582925"/>
            <a:ext cx="7408500" cy="26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ubik"/>
                <a:ea typeface="Rubik"/>
                <a:cs typeface="Rubik"/>
                <a:sym typeface="Rubik"/>
              </a:rPr>
              <a:t>Con un/a compañero/a, respondemos las siguientes preguntas:</a:t>
            </a:r>
            <a:endParaRPr sz="1800">
              <a:latin typeface="Rubik"/>
              <a:ea typeface="Rubik"/>
              <a:cs typeface="Rubik"/>
              <a:sym typeface="Rubik"/>
            </a:endParaRPr>
          </a:p>
          <a:p>
            <a:pPr indent="0" lvl="0" marL="0" rtl="0" algn="l">
              <a:spcBef>
                <a:spcPts val="0"/>
              </a:spcBef>
              <a:spcAft>
                <a:spcPts val="0"/>
              </a:spcAft>
              <a:buNone/>
            </a:pPr>
            <a:r>
              <a:t/>
            </a:r>
            <a:endParaRPr sz="2400">
              <a:latin typeface="Rubik"/>
              <a:ea typeface="Rubik"/>
              <a:cs typeface="Rubik"/>
              <a:sym typeface="Rubik"/>
            </a:endParaRPr>
          </a:p>
          <a:p>
            <a:pPr indent="0" lvl="0" marL="0" rtl="0" algn="l">
              <a:spcBef>
                <a:spcPts val="0"/>
              </a:spcBef>
              <a:spcAft>
                <a:spcPts val="0"/>
              </a:spcAft>
              <a:buNone/>
            </a:pPr>
            <a:r>
              <a:rPr lang="es" sz="2400">
                <a:latin typeface="Rubik Light"/>
                <a:ea typeface="Rubik Light"/>
                <a:cs typeface="Rubik Light"/>
                <a:sym typeface="Rubik Light"/>
              </a:rPr>
              <a:t>1 - ¿Qué es Validación Cruzada? ¿Cómo se conoce al método de Validación Cruzada más popular?</a:t>
            </a:r>
            <a:endParaRPr sz="2400">
              <a:latin typeface="Rubik Light"/>
              <a:ea typeface="Rubik Light"/>
              <a:cs typeface="Rubik Light"/>
              <a:sym typeface="Rubik Light"/>
            </a:endParaRPr>
          </a:p>
          <a:p>
            <a:pPr indent="0" lvl="0" marL="0" rtl="0" algn="l">
              <a:spcBef>
                <a:spcPts val="0"/>
              </a:spcBef>
              <a:spcAft>
                <a:spcPts val="0"/>
              </a:spcAft>
              <a:buNone/>
            </a:pPr>
            <a:r>
              <a:t/>
            </a:r>
            <a:endParaRPr sz="2400">
              <a:latin typeface="Rubik Light"/>
              <a:ea typeface="Rubik Light"/>
              <a:cs typeface="Rubik Light"/>
              <a:sym typeface="Rubik Light"/>
            </a:endParaRPr>
          </a:p>
          <a:p>
            <a:pPr indent="0" lvl="0" marL="0" rtl="0" algn="l">
              <a:spcBef>
                <a:spcPts val="0"/>
              </a:spcBef>
              <a:spcAft>
                <a:spcPts val="0"/>
              </a:spcAft>
              <a:buNone/>
            </a:pPr>
            <a:r>
              <a:rPr lang="es" sz="2400">
                <a:latin typeface="Rubik Light"/>
                <a:ea typeface="Rubik Light"/>
                <a:cs typeface="Rubik Light"/>
                <a:sym typeface="Rubik Light"/>
              </a:rPr>
              <a:t>2 - ¿Cuál es la diferencia entre un parámetro y un hiperparámetro?</a:t>
            </a:r>
            <a:endParaRPr sz="2400">
              <a:latin typeface="Rubik Light"/>
              <a:ea typeface="Rubik Light"/>
              <a:cs typeface="Rubik Light"/>
              <a:sym typeface="Rubik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Optimización de Hiperparámetros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0" name="Google Shape;220;p49"/>
          <p:cNvSpPr txBox="1"/>
          <p:nvPr/>
        </p:nvSpPr>
        <p:spPr>
          <a:xfrm>
            <a:off x="936750" y="435075"/>
            <a:ext cx="7511700" cy="18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¿Cómo elegimos los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E1446D"/>
                </a:solidFill>
                <a:latin typeface="Rubik Light"/>
                <a:ea typeface="Rubik Light"/>
                <a:cs typeface="Rubik Light"/>
                <a:sym typeface="Rubik Light"/>
              </a:rPr>
              <a:t>mejores hiperparámetros </a:t>
            </a:r>
            <a:endParaRPr sz="3000">
              <a:solidFill>
                <a:srgbClr val="E1446D"/>
              </a:solidFill>
              <a:latin typeface="Rubik Light"/>
              <a:ea typeface="Rubik Light"/>
              <a:cs typeface="Rubik Light"/>
              <a:sym typeface="Rubik Light"/>
            </a:endParaRPr>
          </a:p>
          <a:p>
            <a:pPr indent="0" lvl="0" marL="0" rtl="0" algn="l">
              <a:spcBef>
                <a:spcPts val="0"/>
              </a:spcBef>
              <a:spcAft>
                <a:spcPts val="0"/>
              </a:spcAft>
              <a:buNone/>
            </a:pPr>
            <a:r>
              <a:rPr lang="es" sz="3000">
                <a:solidFill>
                  <a:srgbClr val="434343"/>
                </a:solidFill>
                <a:latin typeface="Rubik Light"/>
                <a:ea typeface="Rubik Light"/>
                <a:cs typeface="Rubik Light"/>
                <a:sym typeface="Rubik Light"/>
              </a:rPr>
              <a:t>para nuestro problema?</a:t>
            </a:r>
            <a:endParaRPr sz="3000">
              <a:solidFill>
                <a:srgbClr val="E1446D"/>
              </a:solidFill>
              <a:latin typeface="Rubik Light"/>
              <a:ea typeface="Rubik Light"/>
              <a:cs typeface="Rubik Light"/>
              <a:sym typeface="Rubik Light"/>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a:p>
            <a:pPr indent="0" lvl="0" marL="0" rtl="0" algn="l">
              <a:spcBef>
                <a:spcPts val="0"/>
              </a:spcBef>
              <a:spcAft>
                <a:spcPts val="0"/>
              </a:spcAft>
              <a:buNone/>
            </a:pPr>
            <a:r>
              <a:t/>
            </a:r>
            <a:endParaRPr sz="3000">
              <a:solidFill>
                <a:srgbClr val="434343"/>
              </a:solidFill>
              <a:latin typeface="Rubik Light"/>
              <a:ea typeface="Rubik Light"/>
              <a:cs typeface="Rubik Light"/>
              <a:sym typeface="Rubik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